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42"/>
  </p:notesMasterIdLst>
  <p:sldIdLst>
    <p:sldId id="256" r:id="rId2"/>
    <p:sldId id="258" r:id="rId3"/>
    <p:sldId id="259" r:id="rId4"/>
    <p:sldId id="260" r:id="rId5"/>
    <p:sldId id="261" r:id="rId6"/>
    <p:sldId id="262" r:id="rId7"/>
    <p:sldId id="263" r:id="rId8"/>
    <p:sldId id="265" r:id="rId9"/>
    <p:sldId id="317" r:id="rId10"/>
    <p:sldId id="304" r:id="rId11"/>
    <p:sldId id="314" r:id="rId12"/>
    <p:sldId id="305" r:id="rId13"/>
    <p:sldId id="309" r:id="rId14"/>
    <p:sldId id="306" r:id="rId15"/>
    <p:sldId id="307" r:id="rId16"/>
    <p:sldId id="308" r:id="rId17"/>
    <p:sldId id="269" r:id="rId18"/>
    <p:sldId id="310" r:id="rId19"/>
    <p:sldId id="311" r:id="rId20"/>
    <p:sldId id="312" r:id="rId21"/>
    <p:sldId id="313" r:id="rId22"/>
    <p:sldId id="270" r:id="rId23"/>
    <p:sldId id="315" r:id="rId24"/>
    <p:sldId id="271" r:id="rId25"/>
    <p:sldId id="316" r:id="rId26"/>
    <p:sldId id="318" r:id="rId27"/>
    <p:sldId id="272" r:id="rId28"/>
    <p:sldId id="319" r:id="rId29"/>
    <p:sldId id="273" r:id="rId30"/>
    <p:sldId id="320" r:id="rId31"/>
    <p:sldId id="281" r:id="rId32"/>
    <p:sldId id="322" r:id="rId33"/>
    <p:sldId id="323" r:id="rId34"/>
    <p:sldId id="324" r:id="rId35"/>
    <p:sldId id="325" r:id="rId36"/>
    <p:sldId id="326" r:id="rId37"/>
    <p:sldId id="327" r:id="rId38"/>
    <p:sldId id="321" r:id="rId39"/>
    <p:sldId id="283" r:id="rId40"/>
    <p:sldId id="282"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8275FD-5590-4E4D-8103-DA641950885B}">
  <a:tblStyle styleId="{6E8275FD-5590-4E4D-8103-DA64195088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2200"/>
  </p:normalViewPr>
  <p:slideViewPr>
    <p:cSldViewPr snapToGrid="0" snapToObjects="1">
      <p:cViewPr varScale="1">
        <p:scale>
          <a:sx n="130" d="100"/>
          <a:sy n="130" d="100"/>
        </p:scale>
        <p:origin x="1024" y="184"/>
      </p:cViewPr>
      <p:guideLst/>
    </p:cSldViewPr>
  </p:slideViewPr>
  <p:outlineViewPr>
    <p:cViewPr>
      <p:scale>
        <a:sx n="33" d="100"/>
        <a:sy n="33" d="100"/>
      </p:scale>
      <p:origin x="0" y="-50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b83a3b4da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b83a3b4da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511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b83a3b4da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b83a3b4da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30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83a3b4da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83a3b4da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83a3b4da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83a3b4da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790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83a3b4da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83a3b4da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400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83a3b4da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83a3b4da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124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83a3b4da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83a3b4da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322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b83a3b4da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b83a3b4da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b83a3b4da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b83a3b4da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“Jim Murray’s Whiskey Bible 2021”  lists two whiskeys produced by the Sazerac Company, Stagg Jr. (128.4 proof) and Paul John </a:t>
            </a:r>
            <a:r>
              <a:rPr lang="en-US" sz="1100" b="0" i="0" u="none" strike="noStrike" cap="none" dirty="0" err="1">
                <a:solidFill>
                  <a:srgbClr val="000000"/>
                </a:solidFill>
                <a:effectLst/>
                <a:latin typeface="Arial"/>
                <a:ea typeface="Arial"/>
                <a:cs typeface="Arial"/>
                <a:sym typeface="Arial"/>
              </a:rPr>
              <a:t>Mithuna</a:t>
            </a:r>
            <a:r>
              <a:rPr lang="en-US" sz="1100" b="0" i="0" u="none" strike="noStrike" cap="none" dirty="0">
                <a:solidFill>
                  <a:srgbClr val="000000"/>
                </a:solidFill>
                <a:effectLst/>
                <a:latin typeface="Arial"/>
                <a:ea typeface="Arial"/>
                <a:cs typeface="Arial"/>
                <a:sym typeface="Arial"/>
              </a:rPr>
              <a:t>, as the second and third finest whiskeys in the world, respectively.</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total, nine whiskeys from Sazerac received top honors in their category.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These awards follow a momentous win last year in which three whiskeys from Sazerac were named the top three whiskeys in the world in “Jim Murray’s Whiskey Bible 2020,” the first time any one company has accomplished this feat.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2386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b8375c19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b8375c19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605d4dc6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605d4dc6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b8375c19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b8375c19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977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605d4dc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e605d4dc6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719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8375c19c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8375c19c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605d4dc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e605d4dc6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112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b83a3b4da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b83a3b4da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605d4dc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e605d4dc6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385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8375c19c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8375c19c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8375c19c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8375c19c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178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8375c19c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8375c19c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840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8375c19c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8375c19c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766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605d4dc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e605d4dc6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605d4dc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e605d4dc6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4301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e471283248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e471283248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b8375c19c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b8375c19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83a3b4da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83a3b4da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b83a3b4da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b83a3b4da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83a3b4da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b83a3b4da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605d4dc6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605d4dc6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b83a3b4da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b83a3b4da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605d4dc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e605d4dc6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19727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flaticon.com/" TargetMode="External"/><Relationship Id="rId7" Type="http://schemas.openxmlformats.org/officeDocument/2006/relationships/image" Target="../media/image2.png"/><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hyperlink" Target="https://www.freepik.com/" TargetMode="External"/><Relationship Id="rId9"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69825" y="1162650"/>
            <a:ext cx="5804400" cy="21804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rgbClr val="191919"/>
              </a:buClr>
              <a:buSzPts val="5200"/>
              <a:buNone/>
              <a:defRPr sz="48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418950"/>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a:off x="135009" y="3986746"/>
            <a:ext cx="999261" cy="957985"/>
          </a:xfrm>
          <a:prstGeom prst="rect">
            <a:avLst/>
          </a:prstGeom>
          <a:noFill/>
          <a:ln>
            <a:noFill/>
          </a:ln>
        </p:spPr>
      </p:pic>
      <p:pic>
        <p:nvPicPr>
          <p:cNvPr id="12" name="Google Shape;12;p2"/>
          <p:cNvPicPr preferRelativeResize="0"/>
          <p:nvPr/>
        </p:nvPicPr>
        <p:blipFill rotWithShape="1">
          <a:blip r:embed="rId3">
            <a:alphaModFix/>
          </a:blip>
          <a:srcRect t="3955" r="41134" b="58653"/>
          <a:stretch/>
        </p:blipFill>
        <p:spPr>
          <a:xfrm>
            <a:off x="7067950" y="3637801"/>
            <a:ext cx="2364150" cy="1560974"/>
          </a:xfrm>
          <a:prstGeom prst="rect">
            <a:avLst/>
          </a:prstGeom>
          <a:noFill/>
          <a:ln>
            <a:noFill/>
          </a:ln>
        </p:spPr>
      </p:pic>
      <p:pic>
        <p:nvPicPr>
          <p:cNvPr id="13" name="Google Shape;13;p2"/>
          <p:cNvPicPr preferRelativeResize="0"/>
          <p:nvPr/>
        </p:nvPicPr>
        <p:blipFill>
          <a:blip r:embed="rId4">
            <a:alphaModFix/>
          </a:blip>
          <a:stretch>
            <a:fillRect/>
          </a:stretch>
        </p:blipFill>
        <p:spPr>
          <a:xfrm>
            <a:off x="7964726" y="218883"/>
            <a:ext cx="999261" cy="957985"/>
          </a:xfrm>
          <a:prstGeom prst="rect">
            <a:avLst/>
          </a:prstGeom>
          <a:noFill/>
          <a:ln>
            <a:noFill/>
          </a:ln>
        </p:spPr>
      </p:pic>
      <p:pic>
        <p:nvPicPr>
          <p:cNvPr id="14" name="Google Shape;14;p2"/>
          <p:cNvPicPr preferRelativeResize="0"/>
          <p:nvPr/>
        </p:nvPicPr>
        <p:blipFill>
          <a:blip r:embed="rId5">
            <a:alphaModFix/>
          </a:blip>
          <a:stretch>
            <a:fillRect/>
          </a:stretch>
        </p:blipFill>
        <p:spPr>
          <a:xfrm>
            <a:off x="54638" y="225250"/>
            <a:ext cx="1196832" cy="2488531"/>
          </a:xfrm>
          <a:prstGeom prst="rect">
            <a:avLst/>
          </a:prstGeom>
          <a:noFill/>
          <a:ln>
            <a:noFill/>
          </a:ln>
        </p:spPr>
      </p:pic>
      <p:pic>
        <p:nvPicPr>
          <p:cNvPr id="15" name="Google Shape;15;p2"/>
          <p:cNvPicPr preferRelativeResize="0"/>
          <p:nvPr/>
        </p:nvPicPr>
        <p:blipFill>
          <a:blip r:embed="rId4">
            <a:alphaModFix/>
          </a:blip>
          <a:stretch>
            <a:fillRect/>
          </a:stretch>
        </p:blipFill>
        <p:spPr>
          <a:xfrm>
            <a:off x="7964726" y="1295561"/>
            <a:ext cx="999261" cy="957985"/>
          </a:xfrm>
          <a:prstGeom prst="rect">
            <a:avLst/>
          </a:prstGeom>
          <a:noFill/>
          <a:ln>
            <a:noFill/>
          </a:ln>
        </p:spPr>
      </p:pic>
      <p:pic>
        <p:nvPicPr>
          <p:cNvPr id="16" name="Google Shape;16;p2"/>
          <p:cNvPicPr preferRelativeResize="0"/>
          <p:nvPr/>
        </p:nvPicPr>
        <p:blipFill>
          <a:blip r:embed="rId6">
            <a:alphaModFix/>
          </a:blip>
          <a:stretch>
            <a:fillRect/>
          </a:stretch>
        </p:blipFill>
        <p:spPr>
          <a:xfrm>
            <a:off x="7959319" y="2452524"/>
            <a:ext cx="1082038" cy="1037354"/>
          </a:xfrm>
          <a:prstGeom prst="rect">
            <a:avLst/>
          </a:prstGeom>
          <a:noFill/>
          <a:ln>
            <a:noFill/>
          </a:ln>
        </p:spPr>
      </p:pic>
      <p:pic>
        <p:nvPicPr>
          <p:cNvPr id="17" name="Google Shape;17;p2"/>
          <p:cNvPicPr preferRelativeResize="0"/>
          <p:nvPr/>
        </p:nvPicPr>
        <p:blipFill>
          <a:blip r:embed="rId7">
            <a:alphaModFix/>
          </a:blip>
          <a:stretch>
            <a:fillRect/>
          </a:stretch>
        </p:blipFill>
        <p:spPr>
          <a:xfrm>
            <a:off x="-320725" y="2793825"/>
            <a:ext cx="1540249" cy="525695"/>
          </a:xfrm>
          <a:prstGeom prst="rect">
            <a:avLst/>
          </a:prstGeom>
          <a:noFill/>
          <a:ln>
            <a:noFill/>
          </a:ln>
        </p:spPr>
      </p:pic>
      <p:pic>
        <p:nvPicPr>
          <p:cNvPr id="18" name="Google Shape;18;p2"/>
          <p:cNvPicPr preferRelativeResize="0"/>
          <p:nvPr/>
        </p:nvPicPr>
        <p:blipFill>
          <a:blip r:embed="rId8">
            <a:alphaModFix/>
          </a:blip>
          <a:stretch>
            <a:fillRect/>
          </a:stretch>
        </p:blipFill>
        <p:spPr>
          <a:xfrm>
            <a:off x="1327666" y="3947063"/>
            <a:ext cx="1082038" cy="1037354"/>
          </a:xfrm>
          <a:prstGeom prst="rect">
            <a:avLst/>
          </a:prstGeom>
          <a:noFill/>
          <a:ln>
            <a:noFill/>
          </a:ln>
        </p:spPr>
      </p:pic>
      <p:pic>
        <p:nvPicPr>
          <p:cNvPr id="19" name="Google Shape;19;p2"/>
          <p:cNvPicPr preferRelativeResize="0"/>
          <p:nvPr/>
        </p:nvPicPr>
        <p:blipFill>
          <a:blip r:embed="rId7">
            <a:alphaModFix/>
          </a:blip>
          <a:stretch>
            <a:fillRect/>
          </a:stretch>
        </p:blipFill>
        <p:spPr>
          <a:xfrm>
            <a:off x="-279324" y="3257351"/>
            <a:ext cx="1540249" cy="525695"/>
          </a:xfrm>
          <a:prstGeom prst="rect">
            <a:avLst/>
          </a:prstGeom>
          <a:noFill/>
          <a:ln>
            <a:noFill/>
          </a:ln>
        </p:spPr>
      </p:pic>
      <p:pic>
        <p:nvPicPr>
          <p:cNvPr id="20" name="Google Shape;20;p2"/>
          <p:cNvPicPr preferRelativeResize="0"/>
          <p:nvPr/>
        </p:nvPicPr>
        <p:blipFill>
          <a:blip r:embed="rId4">
            <a:alphaModFix/>
          </a:blip>
          <a:stretch>
            <a:fillRect/>
          </a:stretch>
        </p:blipFill>
        <p:spPr>
          <a:xfrm>
            <a:off x="6827708" y="218883"/>
            <a:ext cx="999261" cy="9579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0"/>
        <p:cNvGrpSpPr/>
        <p:nvPr/>
      </p:nvGrpSpPr>
      <p:grpSpPr>
        <a:xfrm>
          <a:off x="0" y="0"/>
          <a:ext cx="0" cy="0"/>
          <a:chOff x="0" y="0"/>
          <a:chExt cx="0" cy="0"/>
        </a:xfrm>
      </p:grpSpPr>
      <p:sp>
        <p:nvSpPr>
          <p:cNvPr id="121" name="Google Shape;121;p14"/>
          <p:cNvSpPr txBox="1">
            <a:spLocks noGrp="1"/>
          </p:cNvSpPr>
          <p:nvPr>
            <p:ph type="title"/>
          </p:nvPr>
        </p:nvSpPr>
        <p:spPr>
          <a:xfrm>
            <a:off x="2290025" y="2706900"/>
            <a:ext cx="4563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9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2" name="Google Shape;122;p14"/>
          <p:cNvSpPr txBox="1">
            <a:spLocks noGrp="1"/>
          </p:cNvSpPr>
          <p:nvPr>
            <p:ph type="subTitle" idx="1"/>
          </p:nvPr>
        </p:nvSpPr>
        <p:spPr>
          <a:xfrm>
            <a:off x="1800300" y="1340500"/>
            <a:ext cx="5543400" cy="142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23" name="Google Shape;123;p14"/>
          <p:cNvPicPr preferRelativeResize="0"/>
          <p:nvPr/>
        </p:nvPicPr>
        <p:blipFill>
          <a:blip r:embed="rId2">
            <a:alphaModFix/>
          </a:blip>
          <a:stretch>
            <a:fillRect/>
          </a:stretch>
        </p:blipFill>
        <p:spPr>
          <a:xfrm>
            <a:off x="7877968" y="2836466"/>
            <a:ext cx="1050788" cy="1007384"/>
          </a:xfrm>
          <a:prstGeom prst="rect">
            <a:avLst/>
          </a:prstGeom>
          <a:noFill/>
          <a:ln>
            <a:noFill/>
          </a:ln>
        </p:spPr>
      </p:pic>
      <p:pic>
        <p:nvPicPr>
          <p:cNvPr id="124" name="Google Shape;124;p14"/>
          <p:cNvPicPr preferRelativeResize="0"/>
          <p:nvPr/>
        </p:nvPicPr>
        <p:blipFill>
          <a:blip r:embed="rId2">
            <a:alphaModFix/>
          </a:blip>
          <a:stretch>
            <a:fillRect/>
          </a:stretch>
        </p:blipFill>
        <p:spPr>
          <a:xfrm>
            <a:off x="7877968" y="3965116"/>
            <a:ext cx="1050788" cy="1007384"/>
          </a:xfrm>
          <a:prstGeom prst="rect">
            <a:avLst/>
          </a:prstGeom>
          <a:noFill/>
          <a:ln>
            <a:noFill/>
          </a:ln>
        </p:spPr>
      </p:pic>
      <p:pic>
        <p:nvPicPr>
          <p:cNvPr id="125" name="Google Shape;125;p14"/>
          <p:cNvPicPr preferRelativeResize="0"/>
          <p:nvPr/>
        </p:nvPicPr>
        <p:blipFill>
          <a:blip r:embed="rId3">
            <a:alphaModFix/>
          </a:blip>
          <a:stretch>
            <a:fillRect/>
          </a:stretch>
        </p:blipFill>
        <p:spPr>
          <a:xfrm>
            <a:off x="1471557" y="3894943"/>
            <a:ext cx="1050788" cy="1007384"/>
          </a:xfrm>
          <a:prstGeom prst="rect">
            <a:avLst/>
          </a:prstGeom>
          <a:noFill/>
          <a:ln>
            <a:noFill/>
          </a:ln>
        </p:spPr>
      </p:pic>
      <p:pic>
        <p:nvPicPr>
          <p:cNvPr id="126" name="Google Shape;126;p14"/>
          <p:cNvPicPr preferRelativeResize="0"/>
          <p:nvPr/>
        </p:nvPicPr>
        <p:blipFill>
          <a:blip r:embed="rId2">
            <a:alphaModFix/>
          </a:blip>
          <a:stretch>
            <a:fillRect/>
          </a:stretch>
        </p:blipFill>
        <p:spPr>
          <a:xfrm>
            <a:off x="319238" y="3894943"/>
            <a:ext cx="1050788" cy="1007384"/>
          </a:xfrm>
          <a:prstGeom prst="rect">
            <a:avLst/>
          </a:prstGeom>
          <a:noFill/>
          <a:ln>
            <a:noFill/>
          </a:ln>
        </p:spPr>
      </p:pic>
      <p:pic>
        <p:nvPicPr>
          <p:cNvPr id="127" name="Google Shape;127;p14"/>
          <p:cNvPicPr preferRelativeResize="0"/>
          <p:nvPr/>
        </p:nvPicPr>
        <p:blipFill>
          <a:blip r:embed="rId4">
            <a:alphaModFix/>
          </a:blip>
          <a:stretch>
            <a:fillRect/>
          </a:stretch>
        </p:blipFill>
        <p:spPr>
          <a:xfrm rot="10800000">
            <a:off x="7757247" y="-196372"/>
            <a:ext cx="1238678" cy="1964335"/>
          </a:xfrm>
          <a:prstGeom prst="rect">
            <a:avLst/>
          </a:prstGeom>
          <a:noFill/>
          <a:ln>
            <a:noFill/>
          </a:ln>
        </p:spPr>
      </p:pic>
      <p:pic>
        <p:nvPicPr>
          <p:cNvPr id="128" name="Google Shape;128;p14"/>
          <p:cNvPicPr preferRelativeResize="0"/>
          <p:nvPr/>
        </p:nvPicPr>
        <p:blipFill>
          <a:blip r:embed="rId5">
            <a:alphaModFix/>
          </a:blip>
          <a:stretch>
            <a:fillRect/>
          </a:stretch>
        </p:blipFill>
        <p:spPr>
          <a:xfrm>
            <a:off x="-293175" y="2770067"/>
            <a:ext cx="1619672" cy="552802"/>
          </a:xfrm>
          <a:prstGeom prst="rect">
            <a:avLst/>
          </a:prstGeom>
          <a:noFill/>
          <a:ln>
            <a:noFill/>
          </a:ln>
        </p:spPr>
      </p:pic>
      <p:pic>
        <p:nvPicPr>
          <p:cNvPr id="129" name="Google Shape;129;p14"/>
          <p:cNvPicPr preferRelativeResize="0"/>
          <p:nvPr/>
        </p:nvPicPr>
        <p:blipFill>
          <a:blip r:embed="rId5">
            <a:alphaModFix/>
          </a:blip>
          <a:stretch>
            <a:fillRect/>
          </a:stretch>
        </p:blipFill>
        <p:spPr>
          <a:xfrm>
            <a:off x="-249639" y="3177365"/>
            <a:ext cx="1619672" cy="552802"/>
          </a:xfrm>
          <a:prstGeom prst="rect">
            <a:avLst/>
          </a:prstGeom>
          <a:noFill/>
          <a:ln>
            <a:noFill/>
          </a:ln>
        </p:spPr>
      </p:pic>
      <p:pic>
        <p:nvPicPr>
          <p:cNvPr id="130" name="Google Shape;130;p14"/>
          <p:cNvPicPr preferRelativeResize="0"/>
          <p:nvPr/>
        </p:nvPicPr>
        <p:blipFill>
          <a:blip r:embed="rId6">
            <a:alphaModFix/>
          </a:blip>
          <a:stretch>
            <a:fillRect/>
          </a:stretch>
        </p:blipFill>
        <p:spPr>
          <a:xfrm>
            <a:off x="6534248" y="-196375"/>
            <a:ext cx="1050788" cy="1007392"/>
          </a:xfrm>
          <a:prstGeom prst="rect">
            <a:avLst/>
          </a:prstGeom>
          <a:noFill/>
          <a:ln>
            <a:noFill/>
          </a:ln>
        </p:spPr>
      </p:pic>
      <p:pic>
        <p:nvPicPr>
          <p:cNvPr id="131" name="Google Shape;131;p14"/>
          <p:cNvPicPr preferRelativeResize="0"/>
          <p:nvPr/>
        </p:nvPicPr>
        <p:blipFill>
          <a:blip r:embed="rId7">
            <a:alphaModFix/>
          </a:blip>
          <a:stretch>
            <a:fillRect/>
          </a:stretch>
        </p:blipFill>
        <p:spPr>
          <a:xfrm>
            <a:off x="-649615" y="-137066"/>
            <a:ext cx="2332550" cy="22362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41"/>
        <p:cNvGrpSpPr/>
        <p:nvPr/>
      </p:nvGrpSpPr>
      <p:grpSpPr>
        <a:xfrm>
          <a:off x="0" y="0"/>
          <a:ext cx="0" cy="0"/>
          <a:chOff x="0" y="0"/>
          <a:chExt cx="0" cy="0"/>
        </a:xfrm>
      </p:grpSpPr>
      <p:sp>
        <p:nvSpPr>
          <p:cNvPr id="142" name="Google Shape;142;p16"/>
          <p:cNvSpPr txBox="1">
            <a:spLocks noGrp="1"/>
          </p:cNvSpPr>
          <p:nvPr>
            <p:ph type="subTitle" idx="1"/>
          </p:nvPr>
        </p:nvSpPr>
        <p:spPr>
          <a:xfrm>
            <a:off x="4123300" y="2899250"/>
            <a:ext cx="4300800" cy="108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6"/>
          <p:cNvSpPr txBox="1">
            <a:spLocks noGrp="1"/>
          </p:cNvSpPr>
          <p:nvPr>
            <p:ph type="title"/>
          </p:nvPr>
        </p:nvSpPr>
        <p:spPr>
          <a:xfrm>
            <a:off x="3713750" y="1441725"/>
            <a:ext cx="4710300" cy="1310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44" name="Google Shape;144;p16"/>
          <p:cNvPicPr preferRelativeResize="0"/>
          <p:nvPr/>
        </p:nvPicPr>
        <p:blipFill>
          <a:blip r:embed="rId2">
            <a:alphaModFix/>
          </a:blip>
          <a:stretch>
            <a:fillRect/>
          </a:stretch>
        </p:blipFill>
        <p:spPr>
          <a:xfrm rot="-5400000">
            <a:off x="-679334" y="4834596"/>
            <a:ext cx="2600394" cy="725251"/>
          </a:xfrm>
          <a:prstGeom prst="rect">
            <a:avLst/>
          </a:prstGeom>
          <a:noFill/>
          <a:ln>
            <a:noFill/>
          </a:ln>
        </p:spPr>
      </p:pic>
      <p:pic>
        <p:nvPicPr>
          <p:cNvPr id="145" name="Google Shape;145;p16"/>
          <p:cNvPicPr preferRelativeResize="0"/>
          <p:nvPr/>
        </p:nvPicPr>
        <p:blipFill>
          <a:blip r:embed="rId3">
            <a:alphaModFix/>
          </a:blip>
          <a:stretch>
            <a:fillRect/>
          </a:stretch>
        </p:blipFill>
        <p:spPr>
          <a:xfrm rot="3129324">
            <a:off x="7178250" y="-1194112"/>
            <a:ext cx="2991147" cy="2867622"/>
          </a:xfrm>
          <a:prstGeom prst="rect">
            <a:avLst/>
          </a:prstGeom>
          <a:noFill/>
          <a:ln>
            <a:noFill/>
          </a:ln>
        </p:spPr>
      </p:pic>
      <p:pic>
        <p:nvPicPr>
          <p:cNvPr id="146" name="Google Shape;146;p16"/>
          <p:cNvPicPr preferRelativeResize="0"/>
          <p:nvPr/>
        </p:nvPicPr>
        <p:blipFill>
          <a:blip r:embed="rId4">
            <a:alphaModFix/>
          </a:blip>
          <a:stretch>
            <a:fillRect/>
          </a:stretch>
        </p:blipFill>
        <p:spPr>
          <a:xfrm>
            <a:off x="395445" y="2582568"/>
            <a:ext cx="1050788" cy="1007384"/>
          </a:xfrm>
          <a:prstGeom prst="rect">
            <a:avLst/>
          </a:prstGeom>
          <a:noFill/>
          <a:ln>
            <a:noFill/>
          </a:ln>
        </p:spPr>
      </p:pic>
      <p:pic>
        <p:nvPicPr>
          <p:cNvPr id="147" name="Google Shape;147;p16"/>
          <p:cNvPicPr preferRelativeResize="0"/>
          <p:nvPr/>
        </p:nvPicPr>
        <p:blipFill>
          <a:blip r:embed="rId5">
            <a:alphaModFix/>
          </a:blip>
          <a:stretch>
            <a:fillRect/>
          </a:stretch>
        </p:blipFill>
        <p:spPr>
          <a:xfrm>
            <a:off x="1455857" y="376143"/>
            <a:ext cx="1050788" cy="1007384"/>
          </a:xfrm>
          <a:prstGeom prst="rect">
            <a:avLst/>
          </a:prstGeom>
          <a:noFill/>
          <a:ln>
            <a:noFill/>
          </a:ln>
        </p:spPr>
      </p:pic>
      <p:pic>
        <p:nvPicPr>
          <p:cNvPr id="148" name="Google Shape;148;p16"/>
          <p:cNvPicPr preferRelativeResize="0"/>
          <p:nvPr/>
        </p:nvPicPr>
        <p:blipFill>
          <a:blip r:embed="rId6">
            <a:alphaModFix/>
          </a:blip>
          <a:stretch>
            <a:fillRect/>
          </a:stretch>
        </p:blipFill>
        <p:spPr>
          <a:xfrm>
            <a:off x="395438" y="376143"/>
            <a:ext cx="1050788" cy="1007384"/>
          </a:xfrm>
          <a:prstGeom prst="rect">
            <a:avLst/>
          </a:prstGeom>
          <a:noFill/>
          <a:ln>
            <a:noFill/>
          </a:ln>
        </p:spPr>
      </p:pic>
      <p:pic>
        <p:nvPicPr>
          <p:cNvPr id="149" name="Google Shape;149;p16"/>
          <p:cNvPicPr preferRelativeResize="0"/>
          <p:nvPr/>
        </p:nvPicPr>
        <p:blipFill>
          <a:blip r:embed="rId6">
            <a:alphaModFix/>
          </a:blip>
          <a:stretch>
            <a:fillRect/>
          </a:stretch>
        </p:blipFill>
        <p:spPr>
          <a:xfrm>
            <a:off x="395438" y="1441718"/>
            <a:ext cx="1050788" cy="1007384"/>
          </a:xfrm>
          <a:prstGeom prst="rect">
            <a:avLst/>
          </a:prstGeom>
          <a:noFill/>
          <a:ln>
            <a:noFill/>
          </a:ln>
        </p:spPr>
      </p:pic>
      <p:pic>
        <p:nvPicPr>
          <p:cNvPr id="150" name="Google Shape;150;p16"/>
          <p:cNvPicPr preferRelativeResize="0"/>
          <p:nvPr/>
        </p:nvPicPr>
        <p:blipFill>
          <a:blip r:embed="rId2">
            <a:alphaModFix/>
          </a:blip>
          <a:stretch>
            <a:fillRect/>
          </a:stretch>
        </p:blipFill>
        <p:spPr>
          <a:xfrm rot="-5400000">
            <a:off x="-79384" y="4834596"/>
            <a:ext cx="2600394" cy="7252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57" name="Google Shape;157;p18"/>
          <p:cNvPicPr preferRelativeResize="0"/>
          <p:nvPr/>
        </p:nvPicPr>
        <p:blipFill>
          <a:blip r:embed="rId2">
            <a:alphaModFix/>
          </a:blip>
          <a:stretch>
            <a:fillRect/>
          </a:stretch>
        </p:blipFill>
        <p:spPr>
          <a:xfrm>
            <a:off x="6641525" y="-803175"/>
            <a:ext cx="2322975" cy="2227000"/>
          </a:xfrm>
          <a:prstGeom prst="rect">
            <a:avLst/>
          </a:prstGeom>
          <a:noFill/>
          <a:ln>
            <a:noFill/>
          </a:ln>
        </p:spPr>
      </p:pic>
      <p:pic>
        <p:nvPicPr>
          <p:cNvPr id="158" name="Google Shape;158;p18"/>
          <p:cNvPicPr preferRelativeResize="0"/>
          <p:nvPr/>
        </p:nvPicPr>
        <p:blipFill>
          <a:blip r:embed="rId3">
            <a:alphaModFix/>
          </a:blip>
          <a:stretch>
            <a:fillRect/>
          </a:stretch>
        </p:blipFill>
        <p:spPr>
          <a:xfrm>
            <a:off x="5590738" y="227685"/>
            <a:ext cx="1050788" cy="1007384"/>
          </a:xfrm>
          <a:prstGeom prst="rect">
            <a:avLst/>
          </a:prstGeom>
          <a:noFill/>
          <a:ln>
            <a:noFill/>
          </a:ln>
        </p:spPr>
      </p:pic>
      <p:pic>
        <p:nvPicPr>
          <p:cNvPr id="159" name="Google Shape;159;p18"/>
          <p:cNvPicPr preferRelativeResize="0"/>
          <p:nvPr/>
        </p:nvPicPr>
        <p:blipFill>
          <a:blip r:embed="rId4">
            <a:alphaModFix/>
          </a:blip>
          <a:stretch>
            <a:fillRect/>
          </a:stretch>
        </p:blipFill>
        <p:spPr>
          <a:xfrm rot="5400000">
            <a:off x="-1043850" y="3423177"/>
            <a:ext cx="1324725" cy="23363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0"/>
        <p:cNvGrpSpPr/>
        <p:nvPr/>
      </p:nvGrpSpPr>
      <p:grpSpPr>
        <a:xfrm>
          <a:off x="0" y="0"/>
          <a:ext cx="0" cy="0"/>
          <a:chOff x="0" y="0"/>
          <a:chExt cx="0" cy="0"/>
        </a:xfrm>
      </p:grpSpPr>
      <p:sp>
        <p:nvSpPr>
          <p:cNvPr id="181" name="Google Shape;181;p23"/>
          <p:cNvSpPr txBox="1">
            <a:spLocks noGrp="1"/>
          </p:cNvSpPr>
          <p:nvPr>
            <p:ph type="subTitle" idx="1"/>
          </p:nvPr>
        </p:nvSpPr>
        <p:spPr>
          <a:xfrm>
            <a:off x="1709863" y="320487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500">
                <a:solidFill>
                  <a:schemeClr val="lt2"/>
                </a:solidFill>
                <a:latin typeface="Special Elite"/>
                <a:ea typeface="Special Elite"/>
                <a:cs typeface="Special Elite"/>
                <a:sym typeface="Special Elit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2" name="Google Shape;182;p23"/>
          <p:cNvSpPr txBox="1">
            <a:spLocks noGrp="1"/>
          </p:cNvSpPr>
          <p:nvPr>
            <p:ph type="subTitle" idx="2"/>
          </p:nvPr>
        </p:nvSpPr>
        <p:spPr>
          <a:xfrm>
            <a:off x="4526538" y="320487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500">
                <a:solidFill>
                  <a:schemeClr val="lt2"/>
                </a:solidFill>
                <a:latin typeface="Special Elite"/>
                <a:ea typeface="Special Elite"/>
                <a:cs typeface="Special Elite"/>
                <a:sym typeface="Special Elit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3" name="Google Shape;183;p23"/>
          <p:cNvSpPr txBox="1">
            <a:spLocks noGrp="1"/>
          </p:cNvSpPr>
          <p:nvPr>
            <p:ph type="subTitle" idx="3"/>
          </p:nvPr>
        </p:nvSpPr>
        <p:spPr>
          <a:xfrm>
            <a:off x="1709863" y="374270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3"/>
          <p:cNvSpPr txBox="1">
            <a:spLocks noGrp="1"/>
          </p:cNvSpPr>
          <p:nvPr>
            <p:ph type="subTitle" idx="4"/>
          </p:nvPr>
        </p:nvSpPr>
        <p:spPr>
          <a:xfrm>
            <a:off x="4526538" y="374270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6" name="Google Shape;186;p23"/>
          <p:cNvPicPr preferRelativeResize="0"/>
          <p:nvPr/>
        </p:nvPicPr>
        <p:blipFill>
          <a:blip r:embed="rId2">
            <a:alphaModFix/>
          </a:blip>
          <a:stretch>
            <a:fillRect/>
          </a:stretch>
        </p:blipFill>
        <p:spPr>
          <a:xfrm>
            <a:off x="6641525" y="-803175"/>
            <a:ext cx="2322975" cy="2227000"/>
          </a:xfrm>
          <a:prstGeom prst="rect">
            <a:avLst/>
          </a:prstGeom>
          <a:noFill/>
          <a:ln>
            <a:noFill/>
          </a:ln>
        </p:spPr>
      </p:pic>
      <p:pic>
        <p:nvPicPr>
          <p:cNvPr id="187" name="Google Shape;187;p23"/>
          <p:cNvPicPr preferRelativeResize="0"/>
          <p:nvPr/>
        </p:nvPicPr>
        <p:blipFill>
          <a:blip r:embed="rId3">
            <a:alphaModFix/>
          </a:blip>
          <a:stretch>
            <a:fillRect/>
          </a:stretch>
        </p:blipFill>
        <p:spPr>
          <a:xfrm>
            <a:off x="5590738" y="227685"/>
            <a:ext cx="1050788" cy="1007384"/>
          </a:xfrm>
          <a:prstGeom prst="rect">
            <a:avLst/>
          </a:prstGeom>
          <a:noFill/>
          <a:ln>
            <a:noFill/>
          </a:ln>
        </p:spPr>
      </p:pic>
      <p:pic>
        <p:nvPicPr>
          <p:cNvPr id="188" name="Google Shape;188;p23"/>
          <p:cNvPicPr preferRelativeResize="0"/>
          <p:nvPr/>
        </p:nvPicPr>
        <p:blipFill>
          <a:blip r:embed="rId4">
            <a:alphaModFix/>
          </a:blip>
          <a:stretch>
            <a:fillRect/>
          </a:stretch>
        </p:blipFill>
        <p:spPr>
          <a:xfrm>
            <a:off x="395445" y="3847418"/>
            <a:ext cx="1050788" cy="1007384"/>
          </a:xfrm>
          <a:prstGeom prst="rect">
            <a:avLst/>
          </a:prstGeom>
          <a:noFill/>
          <a:ln>
            <a:noFill/>
          </a:ln>
        </p:spPr>
      </p:pic>
      <p:pic>
        <p:nvPicPr>
          <p:cNvPr id="189" name="Google Shape;189;p23"/>
          <p:cNvPicPr preferRelativeResize="0"/>
          <p:nvPr/>
        </p:nvPicPr>
        <p:blipFill>
          <a:blip r:embed="rId3">
            <a:alphaModFix/>
          </a:blip>
          <a:stretch>
            <a:fillRect/>
          </a:stretch>
        </p:blipFill>
        <p:spPr>
          <a:xfrm>
            <a:off x="395438" y="2706568"/>
            <a:ext cx="1050788" cy="1007384"/>
          </a:xfrm>
          <a:prstGeom prst="rect">
            <a:avLst/>
          </a:prstGeom>
          <a:noFill/>
          <a:ln>
            <a:noFill/>
          </a:ln>
        </p:spPr>
      </p:pic>
      <p:pic>
        <p:nvPicPr>
          <p:cNvPr id="190" name="Google Shape;190;p23"/>
          <p:cNvPicPr preferRelativeResize="0"/>
          <p:nvPr/>
        </p:nvPicPr>
        <p:blipFill>
          <a:blip r:embed="rId5">
            <a:alphaModFix/>
          </a:blip>
          <a:stretch>
            <a:fillRect/>
          </a:stretch>
        </p:blipFill>
        <p:spPr>
          <a:xfrm>
            <a:off x="7522350" y="2577327"/>
            <a:ext cx="1324725" cy="23363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720000" y="1992130"/>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24"/>
          <p:cNvSpPr txBox="1">
            <a:spLocks noGrp="1"/>
          </p:cNvSpPr>
          <p:nvPr>
            <p:ph type="subTitle" idx="1"/>
          </p:nvPr>
        </p:nvSpPr>
        <p:spPr>
          <a:xfrm>
            <a:off x="720000" y="257867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4"/>
          <p:cNvSpPr txBox="1">
            <a:spLocks noGrp="1"/>
          </p:cNvSpPr>
          <p:nvPr>
            <p:ph type="title" idx="2"/>
          </p:nvPr>
        </p:nvSpPr>
        <p:spPr>
          <a:xfrm>
            <a:off x="3403800" y="1992130"/>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24"/>
          <p:cNvSpPr txBox="1">
            <a:spLocks noGrp="1"/>
          </p:cNvSpPr>
          <p:nvPr>
            <p:ph type="subTitle" idx="3"/>
          </p:nvPr>
        </p:nvSpPr>
        <p:spPr>
          <a:xfrm>
            <a:off x="3403800" y="257867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4"/>
          <p:cNvSpPr txBox="1">
            <a:spLocks noGrp="1"/>
          </p:cNvSpPr>
          <p:nvPr>
            <p:ph type="title" idx="4"/>
          </p:nvPr>
        </p:nvSpPr>
        <p:spPr>
          <a:xfrm>
            <a:off x="6087600" y="1992130"/>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24"/>
          <p:cNvSpPr txBox="1">
            <a:spLocks noGrp="1"/>
          </p:cNvSpPr>
          <p:nvPr>
            <p:ph type="subTitle" idx="5"/>
          </p:nvPr>
        </p:nvSpPr>
        <p:spPr>
          <a:xfrm>
            <a:off x="6087600" y="257867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4"/>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9" name="Google Shape;199;p24"/>
          <p:cNvPicPr preferRelativeResize="0"/>
          <p:nvPr/>
        </p:nvPicPr>
        <p:blipFill>
          <a:blip r:embed="rId2">
            <a:alphaModFix/>
          </a:blip>
          <a:stretch>
            <a:fillRect/>
          </a:stretch>
        </p:blipFill>
        <p:spPr>
          <a:xfrm>
            <a:off x="1471557" y="3894943"/>
            <a:ext cx="1050788" cy="1007384"/>
          </a:xfrm>
          <a:prstGeom prst="rect">
            <a:avLst/>
          </a:prstGeom>
          <a:noFill/>
          <a:ln>
            <a:noFill/>
          </a:ln>
        </p:spPr>
      </p:pic>
      <p:pic>
        <p:nvPicPr>
          <p:cNvPr id="200" name="Google Shape;200;p24"/>
          <p:cNvPicPr preferRelativeResize="0"/>
          <p:nvPr/>
        </p:nvPicPr>
        <p:blipFill>
          <a:blip r:embed="rId3">
            <a:alphaModFix/>
          </a:blip>
          <a:stretch>
            <a:fillRect/>
          </a:stretch>
        </p:blipFill>
        <p:spPr>
          <a:xfrm>
            <a:off x="319238" y="3894943"/>
            <a:ext cx="1050788" cy="1007384"/>
          </a:xfrm>
          <a:prstGeom prst="rect">
            <a:avLst/>
          </a:prstGeom>
          <a:noFill/>
          <a:ln>
            <a:noFill/>
          </a:ln>
        </p:spPr>
      </p:pic>
      <p:pic>
        <p:nvPicPr>
          <p:cNvPr id="201" name="Google Shape;201;p24"/>
          <p:cNvPicPr preferRelativeResize="0"/>
          <p:nvPr/>
        </p:nvPicPr>
        <p:blipFill>
          <a:blip r:embed="rId4">
            <a:alphaModFix/>
          </a:blip>
          <a:stretch>
            <a:fillRect/>
          </a:stretch>
        </p:blipFill>
        <p:spPr>
          <a:xfrm rot="10800000">
            <a:off x="7702486" y="602240"/>
            <a:ext cx="1619671" cy="552802"/>
          </a:xfrm>
          <a:prstGeom prst="rect">
            <a:avLst/>
          </a:prstGeom>
          <a:noFill/>
          <a:ln>
            <a:noFill/>
          </a:ln>
        </p:spPr>
      </p:pic>
      <p:pic>
        <p:nvPicPr>
          <p:cNvPr id="202" name="Google Shape;202;p24"/>
          <p:cNvPicPr preferRelativeResize="0"/>
          <p:nvPr/>
        </p:nvPicPr>
        <p:blipFill>
          <a:blip r:embed="rId4">
            <a:alphaModFix/>
          </a:blip>
          <a:stretch>
            <a:fillRect/>
          </a:stretch>
        </p:blipFill>
        <p:spPr>
          <a:xfrm rot="10800000">
            <a:off x="7658950" y="127092"/>
            <a:ext cx="1619671" cy="552802"/>
          </a:xfrm>
          <a:prstGeom prst="rect">
            <a:avLst/>
          </a:prstGeom>
          <a:noFill/>
          <a:ln>
            <a:noFill/>
          </a:ln>
        </p:spPr>
      </p:pic>
      <p:pic>
        <p:nvPicPr>
          <p:cNvPr id="203" name="Google Shape;203;p24"/>
          <p:cNvPicPr preferRelativeResize="0"/>
          <p:nvPr/>
        </p:nvPicPr>
        <p:blipFill>
          <a:blip r:embed="rId5">
            <a:alphaModFix/>
          </a:blip>
          <a:stretch>
            <a:fillRect/>
          </a:stretch>
        </p:blipFill>
        <p:spPr>
          <a:xfrm>
            <a:off x="7658960" y="3780309"/>
            <a:ext cx="2332550" cy="22362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45"/>
        <p:cNvGrpSpPr/>
        <p:nvPr/>
      </p:nvGrpSpPr>
      <p:grpSpPr>
        <a:xfrm>
          <a:off x="0" y="0"/>
          <a:ext cx="0" cy="0"/>
          <a:chOff x="0" y="0"/>
          <a:chExt cx="0" cy="0"/>
        </a:xfrm>
      </p:grpSpPr>
      <p:sp>
        <p:nvSpPr>
          <p:cNvPr id="246" name="Google Shape;246;p28"/>
          <p:cNvSpPr txBox="1">
            <a:spLocks noGrp="1"/>
          </p:cNvSpPr>
          <p:nvPr>
            <p:ph type="title" hasCustomPrompt="1"/>
          </p:nvPr>
        </p:nvSpPr>
        <p:spPr>
          <a:xfrm>
            <a:off x="1951500" y="387600"/>
            <a:ext cx="5241000" cy="102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7" name="Google Shape;247;p28"/>
          <p:cNvSpPr txBox="1">
            <a:spLocks noGrp="1"/>
          </p:cNvSpPr>
          <p:nvPr>
            <p:ph type="subTitle" idx="1"/>
          </p:nvPr>
        </p:nvSpPr>
        <p:spPr>
          <a:xfrm>
            <a:off x="1951500" y="1398427"/>
            <a:ext cx="5241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28"/>
          <p:cNvSpPr txBox="1">
            <a:spLocks noGrp="1"/>
          </p:cNvSpPr>
          <p:nvPr>
            <p:ph type="title" idx="2" hasCustomPrompt="1"/>
          </p:nvPr>
        </p:nvSpPr>
        <p:spPr>
          <a:xfrm>
            <a:off x="1951500" y="1843752"/>
            <a:ext cx="5241000" cy="102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9" name="Google Shape;249;p28"/>
          <p:cNvSpPr txBox="1">
            <a:spLocks noGrp="1"/>
          </p:cNvSpPr>
          <p:nvPr>
            <p:ph type="subTitle" idx="3"/>
          </p:nvPr>
        </p:nvSpPr>
        <p:spPr>
          <a:xfrm>
            <a:off x="1951500" y="2854569"/>
            <a:ext cx="5241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8"/>
          <p:cNvSpPr txBox="1">
            <a:spLocks noGrp="1"/>
          </p:cNvSpPr>
          <p:nvPr>
            <p:ph type="title" idx="4" hasCustomPrompt="1"/>
          </p:nvPr>
        </p:nvSpPr>
        <p:spPr>
          <a:xfrm>
            <a:off x="1951500" y="3299901"/>
            <a:ext cx="5241000" cy="102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1" name="Google Shape;251;p28"/>
          <p:cNvSpPr txBox="1">
            <a:spLocks noGrp="1"/>
          </p:cNvSpPr>
          <p:nvPr>
            <p:ph type="subTitle" idx="5"/>
          </p:nvPr>
        </p:nvSpPr>
        <p:spPr>
          <a:xfrm>
            <a:off x="1951500" y="4310724"/>
            <a:ext cx="5241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52" name="Google Shape;252;p28"/>
          <p:cNvPicPr preferRelativeResize="0"/>
          <p:nvPr/>
        </p:nvPicPr>
        <p:blipFill rotWithShape="1">
          <a:blip r:embed="rId2">
            <a:alphaModFix/>
          </a:blip>
          <a:srcRect l="41138"/>
          <a:stretch/>
        </p:blipFill>
        <p:spPr>
          <a:xfrm rot="-5400000">
            <a:off x="7223238" y="4680712"/>
            <a:ext cx="1530625" cy="725250"/>
          </a:xfrm>
          <a:prstGeom prst="rect">
            <a:avLst/>
          </a:prstGeom>
          <a:noFill/>
          <a:ln>
            <a:noFill/>
          </a:ln>
        </p:spPr>
      </p:pic>
      <p:pic>
        <p:nvPicPr>
          <p:cNvPr id="253" name="Google Shape;253;p28"/>
          <p:cNvPicPr preferRelativeResize="0"/>
          <p:nvPr/>
        </p:nvPicPr>
        <p:blipFill>
          <a:blip r:embed="rId3">
            <a:alphaModFix/>
          </a:blip>
          <a:stretch>
            <a:fillRect/>
          </a:stretch>
        </p:blipFill>
        <p:spPr>
          <a:xfrm>
            <a:off x="319245" y="2582568"/>
            <a:ext cx="1050788" cy="1007384"/>
          </a:xfrm>
          <a:prstGeom prst="rect">
            <a:avLst/>
          </a:prstGeom>
          <a:noFill/>
          <a:ln>
            <a:noFill/>
          </a:ln>
        </p:spPr>
      </p:pic>
      <p:pic>
        <p:nvPicPr>
          <p:cNvPr id="254" name="Google Shape;254;p28"/>
          <p:cNvPicPr preferRelativeResize="0"/>
          <p:nvPr/>
        </p:nvPicPr>
        <p:blipFill>
          <a:blip r:embed="rId4">
            <a:alphaModFix/>
          </a:blip>
          <a:stretch>
            <a:fillRect/>
          </a:stretch>
        </p:blipFill>
        <p:spPr>
          <a:xfrm>
            <a:off x="319238" y="376143"/>
            <a:ext cx="1050788" cy="1007384"/>
          </a:xfrm>
          <a:prstGeom prst="rect">
            <a:avLst/>
          </a:prstGeom>
          <a:noFill/>
          <a:ln>
            <a:noFill/>
          </a:ln>
        </p:spPr>
      </p:pic>
      <p:pic>
        <p:nvPicPr>
          <p:cNvPr id="255" name="Google Shape;255;p28"/>
          <p:cNvPicPr preferRelativeResize="0"/>
          <p:nvPr/>
        </p:nvPicPr>
        <p:blipFill>
          <a:blip r:embed="rId4">
            <a:alphaModFix/>
          </a:blip>
          <a:stretch>
            <a:fillRect/>
          </a:stretch>
        </p:blipFill>
        <p:spPr>
          <a:xfrm>
            <a:off x="319238" y="1441718"/>
            <a:ext cx="1050788" cy="1007384"/>
          </a:xfrm>
          <a:prstGeom prst="rect">
            <a:avLst/>
          </a:prstGeom>
          <a:noFill/>
          <a:ln>
            <a:noFill/>
          </a:ln>
        </p:spPr>
      </p:pic>
      <p:pic>
        <p:nvPicPr>
          <p:cNvPr id="256" name="Google Shape;256;p28"/>
          <p:cNvPicPr preferRelativeResize="0"/>
          <p:nvPr/>
        </p:nvPicPr>
        <p:blipFill rotWithShape="1">
          <a:blip r:embed="rId2">
            <a:alphaModFix/>
          </a:blip>
          <a:srcRect l="41455"/>
          <a:stretch/>
        </p:blipFill>
        <p:spPr>
          <a:xfrm rot="-5400000">
            <a:off x="7827313" y="4676587"/>
            <a:ext cx="1522375" cy="725250"/>
          </a:xfrm>
          <a:prstGeom prst="rect">
            <a:avLst/>
          </a:prstGeom>
          <a:noFill/>
          <a:ln>
            <a:noFill/>
          </a:ln>
        </p:spPr>
      </p:pic>
      <p:pic>
        <p:nvPicPr>
          <p:cNvPr id="257" name="Google Shape;257;p28"/>
          <p:cNvPicPr preferRelativeResize="0"/>
          <p:nvPr/>
        </p:nvPicPr>
        <p:blipFill>
          <a:blip r:embed="rId5">
            <a:alphaModFix/>
          </a:blip>
          <a:stretch>
            <a:fillRect/>
          </a:stretch>
        </p:blipFill>
        <p:spPr>
          <a:xfrm>
            <a:off x="7625932" y="2875000"/>
            <a:ext cx="1235545" cy="118452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58"/>
        <p:cNvGrpSpPr/>
        <p:nvPr/>
      </p:nvGrpSpPr>
      <p:grpSpPr>
        <a:xfrm>
          <a:off x="0" y="0"/>
          <a:ext cx="0" cy="0"/>
          <a:chOff x="0" y="0"/>
          <a:chExt cx="0" cy="0"/>
        </a:xfrm>
      </p:grpSpPr>
      <p:sp>
        <p:nvSpPr>
          <p:cNvPr id="259" name="Google Shape;259;p29"/>
          <p:cNvSpPr txBox="1">
            <a:spLocks noGrp="1"/>
          </p:cNvSpPr>
          <p:nvPr>
            <p:ph type="ctrTitle"/>
          </p:nvPr>
        </p:nvSpPr>
        <p:spPr>
          <a:xfrm>
            <a:off x="2429950" y="441225"/>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60" name="Google Shape;260;p29"/>
          <p:cNvSpPr txBox="1">
            <a:spLocks noGrp="1"/>
          </p:cNvSpPr>
          <p:nvPr>
            <p:ph type="subTitle" idx="1"/>
          </p:nvPr>
        </p:nvSpPr>
        <p:spPr>
          <a:xfrm>
            <a:off x="2425075" y="1475950"/>
            <a:ext cx="4293900" cy="13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61" name="Google Shape;261;p29"/>
          <p:cNvSpPr txBox="1"/>
          <p:nvPr/>
        </p:nvSpPr>
        <p:spPr>
          <a:xfrm>
            <a:off x="2815250" y="3408718"/>
            <a:ext cx="35136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chemeClr val="dk1"/>
                </a:solidFill>
                <a:latin typeface="Barlow"/>
                <a:ea typeface="Barlow"/>
                <a:cs typeface="Barlow"/>
                <a:sym typeface="Barlow"/>
              </a:rPr>
              <a:t>CREDITS: This presentation template was created by </a:t>
            </a:r>
            <a:r>
              <a:rPr lang="en" sz="1200" b="1">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including icons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infographics &amp; images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a:solidFill>
                  <a:schemeClr val="dk1"/>
                </a:solidFill>
                <a:latin typeface="Barlow"/>
                <a:ea typeface="Barlow"/>
                <a:cs typeface="Barlow"/>
                <a:sym typeface="Barlow"/>
              </a:rPr>
              <a:t> </a:t>
            </a:r>
            <a:endParaRPr sz="1200">
              <a:solidFill>
                <a:schemeClr val="dk1"/>
              </a:solidFill>
              <a:latin typeface="Barlow"/>
              <a:ea typeface="Barlow"/>
              <a:cs typeface="Barlow"/>
              <a:sym typeface="Barlow"/>
            </a:endParaRPr>
          </a:p>
        </p:txBody>
      </p:sp>
      <p:pic>
        <p:nvPicPr>
          <p:cNvPr id="262" name="Google Shape;262;p29"/>
          <p:cNvPicPr preferRelativeResize="0"/>
          <p:nvPr/>
        </p:nvPicPr>
        <p:blipFill>
          <a:blip r:embed="rId5">
            <a:alphaModFix/>
          </a:blip>
          <a:stretch>
            <a:fillRect/>
          </a:stretch>
        </p:blipFill>
        <p:spPr>
          <a:xfrm>
            <a:off x="230875" y="-434073"/>
            <a:ext cx="1324725" cy="2336325"/>
          </a:xfrm>
          <a:prstGeom prst="rect">
            <a:avLst/>
          </a:prstGeom>
          <a:noFill/>
          <a:ln>
            <a:noFill/>
          </a:ln>
        </p:spPr>
      </p:pic>
      <p:pic>
        <p:nvPicPr>
          <p:cNvPr id="263" name="Google Shape;263;p29"/>
          <p:cNvPicPr preferRelativeResize="0"/>
          <p:nvPr/>
        </p:nvPicPr>
        <p:blipFill>
          <a:blip r:embed="rId6">
            <a:alphaModFix/>
          </a:blip>
          <a:stretch>
            <a:fillRect/>
          </a:stretch>
        </p:blipFill>
        <p:spPr>
          <a:xfrm>
            <a:off x="-650898" y="2059987"/>
            <a:ext cx="2124925" cy="725250"/>
          </a:xfrm>
          <a:prstGeom prst="rect">
            <a:avLst/>
          </a:prstGeom>
          <a:noFill/>
          <a:ln>
            <a:noFill/>
          </a:ln>
        </p:spPr>
      </p:pic>
      <p:pic>
        <p:nvPicPr>
          <p:cNvPr id="264" name="Google Shape;264;p29"/>
          <p:cNvPicPr preferRelativeResize="0"/>
          <p:nvPr/>
        </p:nvPicPr>
        <p:blipFill>
          <a:blip r:embed="rId7">
            <a:alphaModFix/>
          </a:blip>
          <a:stretch>
            <a:fillRect/>
          </a:stretch>
        </p:blipFill>
        <p:spPr>
          <a:xfrm>
            <a:off x="418307" y="3894943"/>
            <a:ext cx="1050788" cy="1007384"/>
          </a:xfrm>
          <a:prstGeom prst="rect">
            <a:avLst/>
          </a:prstGeom>
          <a:noFill/>
          <a:ln>
            <a:noFill/>
          </a:ln>
        </p:spPr>
      </p:pic>
      <p:pic>
        <p:nvPicPr>
          <p:cNvPr id="265" name="Google Shape;265;p29"/>
          <p:cNvPicPr preferRelativeResize="0"/>
          <p:nvPr/>
        </p:nvPicPr>
        <p:blipFill>
          <a:blip r:embed="rId7">
            <a:alphaModFix/>
          </a:blip>
          <a:stretch>
            <a:fillRect/>
          </a:stretch>
        </p:blipFill>
        <p:spPr>
          <a:xfrm rot="10800000">
            <a:off x="7890708" y="264935"/>
            <a:ext cx="999261" cy="957985"/>
          </a:xfrm>
          <a:prstGeom prst="rect">
            <a:avLst/>
          </a:prstGeom>
          <a:noFill/>
          <a:ln>
            <a:noFill/>
          </a:ln>
        </p:spPr>
      </p:pic>
      <p:pic>
        <p:nvPicPr>
          <p:cNvPr id="266" name="Google Shape;266;p29"/>
          <p:cNvPicPr preferRelativeResize="0"/>
          <p:nvPr/>
        </p:nvPicPr>
        <p:blipFill>
          <a:blip r:embed="rId5">
            <a:alphaModFix/>
          </a:blip>
          <a:stretch>
            <a:fillRect/>
          </a:stretch>
        </p:blipFill>
        <p:spPr>
          <a:xfrm rot="10800000">
            <a:off x="7773509" y="2495886"/>
            <a:ext cx="1196832" cy="2488531"/>
          </a:xfrm>
          <a:prstGeom prst="rect">
            <a:avLst/>
          </a:prstGeom>
          <a:noFill/>
          <a:ln>
            <a:noFill/>
          </a:ln>
        </p:spPr>
      </p:pic>
      <p:pic>
        <p:nvPicPr>
          <p:cNvPr id="267" name="Google Shape;267;p29"/>
          <p:cNvPicPr preferRelativeResize="0"/>
          <p:nvPr/>
        </p:nvPicPr>
        <p:blipFill>
          <a:blip r:embed="rId6">
            <a:alphaModFix/>
          </a:blip>
          <a:stretch>
            <a:fillRect/>
          </a:stretch>
        </p:blipFill>
        <p:spPr>
          <a:xfrm rot="10800000">
            <a:off x="7805455" y="1890147"/>
            <a:ext cx="1540249" cy="525695"/>
          </a:xfrm>
          <a:prstGeom prst="rect">
            <a:avLst/>
          </a:prstGeom>
          <a:noFill/>
          <a:ln>
            <a:noFill/>
          </a:ln>
        </p:spPr>
      </p:pic>
      <p:pic>
        <p:nvPicPr>
          <p:cNvPr id="268" name="Google Shape;268;p29"/>
          <p:cNvPicPr preferRelativeResize="0"/>
          <p:nvPr/>
        </p:nvPicPr>
        <p:blipFill>
          <a:blip r:embed="rId8">
            <a:alphaModFix/>
          </a:blip>
          <a:stretch>
            <a:fillRect/>
          </a:stretch>
        </p:blipFill>
        <p:spPr>
          <a:xfrm rot="10800000">
            <a:off x="6615275" y="225250"/>
            <a:ext cx="1082038" cy="1037354"/>
          </a:xfrm>
          <a:prstGeom prst="rect">
            <a:avLst/>
          </a:prstGeom>
          <a:noFill/>
          <a:ln>
            <a:noFill/>
          </a:ln>
        </p:spPr>
      </p:pic>
      <p:pic>
        <p:nvPicPr>
          <p:cNvPr id="269" name="Google Shape;269;p29"/>
          <p:cNvPicPr preferRelativeResize="0"/>
          <p:nvPr/>
        </p:nvPicPr>
        <p:blipFill>
          <a:blip r:embed="rId6">
            <a:alphaModFix/>
          </a:blip>
          <a:stretch>
            <a:fillRect/>
          </a:stretch>
        </p:blipFill>
        <p:spPr>
          <a:xfrm rot="10800000">
            <a:off x="7764054" y="1426621"/>
            <a:ext cx="1540249" cy="525695"/>
          </a:xfrm>
          <a:prstGeom prst="rect">
            <a:avLst/>
          </a:prstGeom>
          <a:noFill/>
          <a:ln>
            <a:noFill/>
          </a:ln>
        </p:spPr>
      </p:pic>
      <p:pic>
        <p:nvPicPr>
          <p:cNvPr id="270" name="Google Shape;270;p29"/>
          <p:cNvPicPr preferRelativeResize="0"/>
          <p:nvPr/>
        </p:nvPicPr>
        <p:blipFill>
          <a:blip r:embed="rId9">
            <a:alphaModFix/>
          </a:blip>
          <a:stretch>
            <a:fillRect/>
          </a:stretch>
        </p:blipFill>
        <p:spPr>
          <a:xfrm>
            <a:off x="418301" y="2836393"/>
            <a:ext cx="1050788" cy="100738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71"/>
        <p:cNvGrpSpPr/>
        <p:nvPr/>
      </p:nvGrpSpPr>
      <p:grpSpPr>
        <a:xfrm>
          <a:off x="0" y="0"/>
          <a:ext cx="0" cy="0"/>
          <a:chOff x="0" y="0"/>
          <a:chExt cx="0" cy="0"/>
        </a:xfrm>
      </p:grpSpPr>
      <p:pic>
        <p:nvPicPr>
          <p:cNvPr id="272" name="Google Shape;272;p30"/>
          <p:cNvPicPr preferRelativeResize="0"/>
          <p:nvPr/>
        </p:nvPicPr>
        <p:blipFill>
          <a:blip r:embed="rId2">
            <a:alphaModFix/>
          </a:blip>
          <a:stretch>
            <a:fillRect/>
          </a:stretch>
        </p:blipFill>
        <p:spPr>
          <a:xfrm>
            <a:off x="2732604" y="216001"/>
            <a:ext cx="2600394" cy="725251"/>
          </a:xfrm>
          <a:prstGeom prst="rect">
            <a:avLst/>
          </a:prstGeom>
          <a:noFill/>
          <a:ln>
            <a:noFill/>
          </a:ln>
        </p:spPr>
      </p:pic>
      <p:pic>
        <p:nvPicPr>
          <p:cNvPr id="273" name="Google Shape;273;p30"/>
          <p:cNvPicPr preferRelativeResize="0"/>
          <p:nvPr/>
        </p:nvPicPr>
        <p:blipFill>
          <a:blip r:embed="rId3">
            <a:alphaModFix/>
          </a:blip>
          <a:stretch>
            <a:fillRect/>
          </a:stretch>
        </p:blipFill>
        <p:spPr>
          <a:xfrm rot="5400000">
            <a:off x="5618368" y="374911"/>
            <a:ext cx="1050788" cy="1007384"/>
          </a:xfrm>
          <a:prstGeom prst="rect">
            <a:avLst/>
          </a:prstGeom>
          <a:noFill/>
          <a:ln>
            <a:noFill/>
          </a:ln>
        </p:spPr>
      </p:pic>
      <p:pic>
        <p:nvPicPr>
          <p:cNvPr id="274" name="Google Shape;274;p30"/>
          <p:cNvPicPr preferRelativeResize="0"/>
          <p:nvPr/>
        </p:nvPicPr>
        <p:blipFill>
          <a:blip r:embed="rId4">
            <a:alphaModFix/>
          </a:blip>
          <a:stretch>
            <a:fillRect/>
          </a:stretch>
        </p:blipFill>
        <p:spPr>
          <a:xfrm rot="5400000">
            <a:off x="7824793" y="1435323"/>
            <a:ext cx="1050788" cy="1007384"/>
          </a:xfrm>
          <a:prstGeom prst="rect">
            <a:avLst/>
          </a:prstGeom>
          <a:noFill/>
          <a:ln>
            <a:noFill/>
          </a:ln>
        </p:spPr>
      </p:pic>
      <p:pic>
        <p:nvPicPr>
          <p:cNvPr id="275" name="Google Shape;275;p30"/>
          <p:cNvPicPr preferRelativeResize="0"/>
          <p:nvPr/>
        </p:nvPicPr>
        <p:blipFill>
          <a:blip r:embed="rId5">
            <a:alphaModFix/>
          </a:blip>
          <a:stretch>
            <a:fillRect/>
          </a:stretch>
        </p:blipFill>
        <p:spPr>
          <a:xfrm rot="5400000">
            <a:off x="7824793" y="374904"/>
            <a:ext cx="1050788" cy="1007384"/>
          </a:xfrm>
          <a:prstGeom prst="rect">
            <a:avLst/>
          </a:prstGeom>
          <a:noFill/>
          <a:ln>
            <a:noFill/>
          </a:ln>
        </p:spPr>
      </p:pic>
      <p:pic>
        <p:nvPicPr>
          <p:cNvPr id="276" name="Google Shape;276;p30"/>
          <p:cNvPicPr preferRelativeResize="0"/>
          <p:nvPr/>
        </p:nvPicPr>
        <p:blipFill>
          <a:blip r:embed="rId5">
            <a:alphaModFix/>
          </a:blip>
          <a:stretch>
            <a:fillRect/>
          </a:stretch>
        </p:blipFill>
        <p:spPr>
          <a:xfrm rot="5400000">
            <a:off x="6759218" y="374904"/>
            <a:ext cx="1050788" cy="1007384"/>
          </a:xfrm>
          <a:prstGeom prst="rect">
            <a:avLst/>
          </a:prstGeom>
          <a:noFill/>
          <a:ln>
            <a:noFill/>
          </a:ln>
        </p:spPr>
      </p:pic>
      <p:pic>
        <p:nvPicPr>
          <p:cNvPr id="277" name="Google Shape;277;p30"/>
          <p:cNvPicPr preferRelativeResize="0"/>
          <p:nvPr/>
        </p:nvPicPr>
        <p:blipFill>
          <a:blip r:embed="rId2">
            <a:alphaModFix/>
          </a:blip>
          <a:stretch>
            <a:fillRect/>
          </a:stretch>
        </p:blipFill>
        <p:spPr>
          <a:xfrm>
            <a:off x="2732604" y="815951"/>
            <a:ext cx="2600394" cy="725251"/>
          </a:xfrm>
          <a:prstGeom prst="rect">
            <a:avLst/>
          </a:prstGeom>
          <a:noFill/>
          <a:ln>
            <a:noFill/>
          </a:ln>
        </p:spPr>
      </p:pic>
      <p:pic>
        <p:nvPicPr>
          <p:cNvPr id="278" name="Google Shape;278;p30"/>
          <p:cNvPicPr preferRelativeResize="0"/>
          <p:nvPr/>
        </p:nvPicPr>
        <p:blipFill>
          <a:blip r:embed="rId3">
            <a:alphaModFix/>
          </a:blip>
          <a:stretch>
            <a:fillRect/>
          </a:stretch>
        </p:blipFill>
        <p:spPr>
          <a:xfrm>
            <a:off x="395445" y="3847418"/>
            <a:ext cx="1050788" cy="1007384"/>
          </a:xfrm>
          <a:prstGeom prst="rect">
            <a:avLst/>
          </a:prstGeom>
          <a:noFill/>
          <a:ln>
            <a:noFill/>
          </a:ln>
        </p:spPr>
      </p:pic>
      <p:pic>
        <p:nvPicPr>
          <p:cNvPr id="279" name="Google Shape;279;p30"/>
          <p:cNvPicPr preferRelativeResize="0"/>
          <p:nvPr/>
        </p:nvPicPr>
        <p:blipFill>
          <a:blip r:embed="rId5">
            <a:alphaModFix/>
          </a:blip>
          <a:stretch>
            <a:fillRect/>
          </a:stretch>
        </p:blipFill>
        <p:spPr>
          <a:xfrm>
            <a:off x="395438" y="2706568"/>
            <a:ext cx="1050788" cy="100738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80"/>
        <p:cNvGrpSpPr/>
        <p:nvPr/>
      </p:nvGrpSpPr>
      <p:grpSpPr>
        <a:xfrm>
          <a:off x="0" y="0"/>
          <a:ext cx="0" cy="0"/>
          <a:chOff x="0" y="0"/>
          <a:chExt cx="0" cy="0"/>
        </a:xfrm>
      </p:grpSpPr>
      <p:pic>
        <p:nvPicPr>
          <p:cNvPr id="281" name="Google Shape;281;p31"/>
          <p:cNvPicPr preferRelativeResize="0"/>
          <p:nvPr/>
        </p:nvPicPr>
        <p:blipFill>
          <a:blip r:embed="rId2">
            <a:alphaModFix/>
          </a:blip>
          <a:stretch>
            <a:fillRect/>
          </a:stretch>
        </p:blipFill>
        <p:spPr>
          <a:xfrm>
            <a:off x="7714499" y="2713779"/>
            <a:ext cx="1324727" cy="2859097"/>
          </a:xfrm>
          <a:prstGeom prst="rect">
            <a:avLst/>
          </a:prstGeom>
          <a:noFill/>
          <a:ln>
            <a:noFill/>
          </a:ln>
        </p:spPr>
      </p:pic>
      <p:pic>
        <p:nvPicPr>
          <p:cNvPr id="282" name="Google Shape;282;p31"/>
          <p:cNvPicPr preferRelativeResize="0"/>
          <p:nvPr/>
        </p:nvPicPr>
        <p:blipFill>
          <a:blip r:embed="rId3">
            <a:alphaModFix/>
          </a:blip>
          <a:stretch>
            <a:fillRect/>
          </a:stretch>
        </p:blipFill>
        <p:spPr>
          <a:xfrm>
            <a:off x="6016720" y="2679843"/>
            <a:ext cx="1050788" cy="1007384"/>
          </a:xfrm>
          <a:prstGeom prst="rect">
            <a:avLst/>
          </a:prstGeom>
          <a:noFill/>
          <a:ln>
            <a:noFill/>
          </a:ln>
        </p:spPr>
      </p:pic>
      <p:pic>
        <p:nvPicPr>
          <p:cNvPr id="283" name="Google Shape;283;p31"/>
          <p:cNvPicPr preferRelativeResize="0"/>
          <p:nvPr/>
        </p:nvPicPr>
        <p:blipFill>
          <a:blip r:embed="rId4">
            <a:alphaModFix/>
          </a:blip>
          <a:stretch>
            <a:fillRect/>
          </a:stretch>
        </p:blipFill>
        <p:spPr>
          <a:xfrm>
            <a:off x="6016713" y="3761668"/>
            <a:ext cx="1050788" cy="1007384"/>
          </a:xfrm>
          <a:prstGeom prst="rect">
            <a:avLst/>
          </a:prstGeom>
          <a:noFill/>
          <a:ln>
            <a:noFill/>
          </a:ln>
        </p:spPr>
      </p:pic>
      <p:pic>
        <p:nvPicPr>
          <p:cNvPr id="284" name="Google Shape;284;p31"/>
          <p:cNvPicPr preferRelativeResize="0"/>
          <p:nvPr/>
        </p:nvPicPr>
        <p:blipFill>
          <a:blip r:embed="rId5">
            <a:alphaModFix/>
          </a:blip>
          <a:stretch>
            <a:fillRect/>
          </a:stretch>
        </p:blipFill>
        <p:spPr>
          <a:xfrm rot="-5400000">
            <a:off x="6179004" y="3651346"/>
            <a:ext cx="2600394" cy="725251"/>
          </a:xfrm>
          <a:prstGeom prst="rect">
            <a:avLst/>
          </a:prstGeom>
          <a:noFill/>
          <a:ln>
            <a:noFill/>
          </a:ln>
        </p:spPr>
      </p:pic>
      <p:pic>
        <p:nvPicPr>
          <p:cNvPr id="285" name="Google Shape;285;p31"/>
          <p:cNvPicPr preferRelativeResize="0"/>
          <p:nvPr/>
        </p:nvPicPr>
        <p:blipFill>
          <a:blip r:embed="rId6">
            <a:alphaModFix/>
          </a:blip>
          <a:stretch>
            <a:fillRect/>
          </a:stretch>
        </p:blipFill>
        <p:spPr>
          <a:xfrm>
            <a:off x="6641525" y="230200"/>
            <a:ext cx="2322975" cy="2227000"/>
          </a:xfrm>
          <a:prstGeom prst="rect">
            <a:avLst/>
          </a:prstGeom>
          <a:noFill/>
          <a:ln>
            <a:noFill/>
          </a:ln>
        </p:spPr>
      </p:pic>
      <p:pic>
        <p:nvPicPr>
          <p:cNvPr id="286" name="Google Shape;286;p31"/>
          <p:cNvPicPr preferRelativeResize="0"/>
          <p:nvPr/>
        </p:nvPicPr>
        <p:blipFill>
          <a:blip r:embed="rId4">
            <a:alphaModFix/>
          </a:blip>
          <a:stretch>
            <a:fillRect/>
          </a:stretch>
        </p:blipFill>
        <p:spPr>
          <a:xfrm>
            <a:off x="4843838" y="3761668"/>
            <a:ext cx="1050788" cy="100738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1">
  <p:cSld name="BLANK_1_1_1_1_1_1_1_1_1">
    <p:spTree>
      <p:nvGrpSpPr>
        <p:cNvPr id="1" name="Shape 287"/>
        <p:cNvGrpSpPr/>
        <p:nvPr/>
      </p:nvGrpSpPr>
      <p:grpSpPr>
        <a:xfrm>
          <a:off x="0" y="0"/>
          <a:ext cx="0" cy="0"/>
          <a:chOff x="0" y="0"/>
          <a:chExt cx="0" cy="0"/>
        </a:xfrm>
      </p:grpSpPr>
      <p:pic>
        <p:nvPicPr>
          <p:cNvPr id="288" name="Google Shape;288;p32"/>
          <p:cNvPicPr preferRelativeResize="0"/>
          <p:nvPr/>
        </p:nvPicPr>
        <p:blipFill>
          <a:blip r:embed="rId2">
            <a:alphaModFix/>
          </a:blip>
          <a:stretch>
            <a:fillRect/>
          </a:stretch>
        </p:blipFill>
        <p:spPr>
          <a:xfrm rot="10800000">
            <a:off x="185898" y="1540455"/>
            <a:ext cx="1036983" cy="994151"/>
          </a:xfrm>
          <a:prstGeom prst="rect">
            <a:avLst/>
          </a:prstGeom>
          <a:noFill/>
          <a:ln>
            <a:noFill/>
          </a:ln>
        </p:spPr>
      </p:pic>
      <p:pic>
        <p:nvPicPr>
          <p:cNvPr id="289" name="Google Shape;289;p32"/>
          <p:cNvPicPr preferRelativeResize="0"/>
          <p:nvPr/>
        </p:nvPicPr>
        <p:blipFill>
          <a:blip r:embed="rId2">
            <a:alphaModFix/>
          </a:blip>
          <a:stretch>
            <a:fillRect/>
          </a:stretch>
        </p:blipFill>
        <p:spPr>
          <a:xfrm rot="10800000">
            <a:off x="185898" y="426630"/>
            <a:ext cx="1036983" cy="994151"/>
          </a:xfrm>
          <a:prstGeom prst="rect">
            <a:avLst/>
          </a:prstGeom>
          <a:noFill/>
          <a:ln>
            <a:noFill/>
          </a:ln>
        </p:spPr>
      </p:pic>
      <p:pic>
        <p:nvPicPr>
          <p:cNvPr id="290" name="Google Shape;290;p32"/>
          <p:cNvPicPr preferRelativeResize="0"/>
          <p:nvPr/>
        </p:nvPicPr>
        <p:blipFill rotWithShape="1">
          <a:blip r:embed="rId3">
            <a:alphaModFix/>
          </a:blip>
          <a:srcRect t="57730" r="41134" b="4879"/>
          <a:stretch/>
        </p:blipFill>
        <p:spPr>
          <a:xfrm rot="10800000">
            <a:off x="43525" y="2883455"/>
            <a:ext cx="3962618" cy="2414670"/>
          </a:xfrm>
          <a:prstGeom prst="rect">
            <a:avLst/>
          </a:prstGeom>
          <a:noFill/>
          <a:ln>
            <a:noFill/>
          </a:ln>
        </p:spPr>
      </p:pic>
      <p:pic>
        <p:nvPicPr>
          <p:cNvPr id="291" name="Google Shape;291;p32"/>
          <p:cNvPicPr preferRelativeResize="0"/>
          <p:nvPr/>
        </p:nvPicPr>
        <p:blipFill>
          <a:blip r:embed="rId4">
            <a:alphaModFix/>
          </a:blip>
          <a:stretch>
            <a:fillRect/>
          </a:stretch>
        </p:blipFill>
        <p:spPr>
          <a:xfrm rot="10800000">
            <a:off x="1258268" y="-91425"/>
            <a:ext cx="1242011" cy="2582476"/>
          </a:xfrm>
          <a:prstGeom prst="rect">
            <a:avLst/>
          </a:prstGeom>
          <a:noFill/>
          <a:ln>
            <a:noFill/>
          </a:ln>
        </p:spPr>
      </p:pic>
      <p:pic>
        <p:nvPicPr>
          <p:cNvPr id="292" name="Google Shape;292;p32"/>
          <p:cNvPicPr preferRelativeResize="0"/>
          <p:nvPr/>
        </p:nvPicPr>
        <p:blipFill>
          <a:blip r:embed="rId5">
            <a:alphaModFix/>
          </a:blip>
          <a:stretch>
            <a:fillRect/>
          </a:stretch>
        </p:blipFill>
        <p:spPr>
          <a:xfrm>
            <a:off x="6656246" y="2238621"/>
            <a:ext cx="3335250" cy="31975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742375" y="2098250"/>
            <a:ext cx="3539100" cy="1593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42375" y="804425"/>
            <a:ext cx="2086500" cy="1350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742375" y="3611350"/>
            <a:ext cx="3371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5" name="Google Shape;25;p3"/>
          <p:cNvPicPr preferRelativeResize="0"/>
          <p:nvPr/>
        </p:nvPicPr>
        <p:blipFill>
          <a:blip r:embed="rId2">
            <a:alphaModFix/>
          </a:blip>
          <a:stretch>
            <a:fillRect/>
          </a:stretch>
        </p:blipFill>
        <p:spPr>
          <a:xfrm>
            <a:off x="8014943" y="2780919"/>
            <a:ext cx="1036983" cy="994151"/>
          </a:xfrm>
          <a:prstGeom prst="rect">
            <a:avLst/>
          </a:prstGeom>
          <a:noFill/>
          <a:ln>
            <a:noFill/>
          </a:ln>
        </p:spPr>
      </p:pic>
      <p:pic>
        <p:nvPicPr>
          <p:cNvPr id="26" name="Google Shape;26;p3"/>
          <p:cNvPicPr preferRelativeResize="0"/>
          <p:nvPr/>
        </p:nvPicPr>
        <p:blipFill>
          <a:blip r:embed="rId2">
            <a:alphaModFix/>
          </a:blip>
          <a:stretch>
            <a:fillRect/>
          </a:stretch>
        </p:blipFill>
        <p:spPr>
          <a:xfrm>
            <a:off x="8014943" y="3894745"/>
            <a:ext cx="1036983" cy="994151"/>
          </a:xfrm>
          <a:prstGeom prst="rect">
            <a:avLst/>
          </a:prstGeom>
          <a:noFill/>
          <a:ln>
            <a:noFill/>
          </a:ln>
        </p:spPr>
      </p:pic>
      <p:pic>
        <p:nvPicPr>
          <p:cNvPr id="27" name="Google Shape;27;p3"/>
          <p:cNvPicPr preferRelativeResize="0"/>
          <p:nvPr/>
        </p:nvPicPr>
        <p:blipFill rotWithShape="1">
          <a:blip r:embed="rId3">
            <a:alphaModFix/>
          </a:blip>
          <a:srcRect t="57730" r="41134" b="4879"/>
          <a:stretch/>
        </p:blipFill>
        <p:spPr>
          <a:xfrm>
            <a:off x="5612681" y="17400"/>
            <a:ext cx="3962618" cy="2414670"/>
          </a:xfrm>
          <a:prstGeom prst="rect">
            <a:avLst/>
          </a:prstGeom>
          <a:noFill/>
          <a:ln>
            <a:noFill/>
          </a:ln>
        </p:spPr>
      </p:pic>
      <p:pic>
        <p:nvPicPr>
          <p:cNvPr id="28" name="Google Shape;28;p3"/>
          <p:cNvPicPr preferRelativeResize="0"/>
          <p:nvPr/>
        </p:nvPicPr>
        <p:blipFill>
          <a:blip r:embed="rId4">
            <a:alphaModFix/>
          </a:blip>
          <a:stretch>
            <a:fillRect/>
          </a:stretch>
        </p:blipFill>
        <p:spPr>
          <a:xfrm>
            <a:off x="6737545" y="2824474"/>
            <a:ext cx="1242011" cy="2582476"/>
          </a:xfrm>
          <a:prstGeom prst="rect">
            <a:avLst/>
          </a:prstGeom>
          <a:noFill/>
          <a:ln>
            <a:noFill/>
          </a:ln>
        </p:spPr>
      </p:pic>
      <p:pic>
        <p:nvPicPr>
          <p:cNvPr id="29" name="Google Shape;29;p3"/>
          <p:cNvPicPr preferRelativeResize="0"/>
          <p:nvPr/>
        </p:nvPicPr>
        <p:blipFill>
          <a:blip r:embed="rId5">
            <a:alphaModFix/>
          </a:blip>
          <a:stretch>
            <a:fillRect/>
          </a:stretch>
        </p:blipFill>
        <p:spPr>
          <a:xfrm>
            <a:off x="4489800" y="686477"/>
            <a:ext cx="1122883" cy="1076516"/>
          </a:xfrm>
          <a:prstGeom prst="rect">
            <a:avLst/>
          </a:prstGeom>
          <a:noFill/>
          <a:ln>
            <a:noFill/>
          </a:ln>
        </p:spPr>
      </p:pic>
      <p:pic>
        <p:nvPicPr>
          <p:cNvPr id="30" name="Google Shape;30;p3"/>
          <p:cNvPicPr preferRelativeResize="0"/>
          <p:nvPr/>
        </p:nvPicPr>
        <p:blipFill>
          <a:blip r:embed="rId5">
            <a:alphaModFix/>
          </a:blip>
          <a:stretch>
            <a:fillRect/>
          </a:stretch>
        </p:blipFill>
        <p:spPr>
          <a:xfrm>
            <a:off x="5579265" y="2523450"/>
            <a:ext cx="1122883" cy="10765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subTitle" idx="1"/>
          </p:nvPr>
        </p:nvSpPr>
        <p:spPr>
          <a:xfrm>
            <a:off x="1481263" y="2074525"/>
            <a:ext cx="29076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a:buNone/>
              <a:defRPr sz="2500">
                <a:solidFill>
                  <a:schemeClr val="lt2"/>
                </a:solidFill>
                <a:latin typeface="Special Elite"/>
                <a:ea typeface="Special Elite"/>
                <a:cs typeface="Special Elite"/>
                <a:sym typeface="Special Elit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 name="Google Shape;38;p5"/>
          <p:cNvSpPr txBox="1">
            <a:spLocks noGrp="1"/>
          </p:cNvSpPr>
          <p:nvPr>
            <p:ph type="subTitle" idx="2"/>
          </p:nvPr>
        </p:nvSpPr>
        <p:spPr>
          <a:xfrm>
            <a:off x="4755138" y="2074525"/>
            <a:ext cx="2907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500">
                <a:solidFill>
                  <a:schemeClr val="lt2"/>
                </a:solidFill>
                <a:latin typeface="Special Elite"/>
                <a:ea typeface="Special Elite"/>
                <a:cs typeface="Special Elite"/>
                <a:sym typeface="Special Elit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9" name="Google Shape;39;p5"/>
          <p:cNvSpPr txBox="1">
            <a:spLocks noGrp="1"/>
          </p:cNvSpPr>
          <p:nvPr>
            <p:ph type="subTitle" idx="3"/>
          </p:nvPr>
        </p:nvSpPr>
        <p:spPr>
          <a:xfrm>
            <a:off x="1481263" y="26123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 name="Google Shape;40;p5"/>
          <p:cNvSpPr txBox="1">
            <a:spLocks noGrp="1"/>
          </p:cNvSpPr>
          <p:nvPr>
            <p:ph type="subTitle" idx="4"/>
          </p:nvPr>
        </p:nvSpPr>
        <p:spPr>
          <a:xfrm>
            <a:off x="4755138" y="26123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5"/>
          <p:cNvPicPr preferRelativeResize="0"/>
          <p:nvPr/>
        </p:nvPicPr>
        <p:blipFill>
          <a:blip r:embed="rId2">
            <a:alphaModFix/>
          </a:blip>
          <a:stretch>
            <a:fillRect/>
          </a:stretch>
        </p:blipFill>
        <p:spPr>
          <a:xfrm rot="5400000">
            <a:off x="7816151" y="296605"/>
            <a:ext cx="1050788" cy="1007384"/>
          </a:xfrm>
          <a:prstGeom prst="rect">
            <a:avLst/>
          </a:prstGeom>
          <a:noFill/>
          <a:ln>
            <a:noFill/>
          </a:ln>
        </p:spPr>
      </p:pic>
      <p:pic>
        <p:nvPicPr>
          <p:cNvPr id="43" name="Google Shape;43;p5"/>
          <p:cNvPicPr preferRelativeResize="0"/>
          <p:nvPr/>
        </p:nvPicPr>
        <p:blipFill>
          <a:blip r:embed="rId3">
            <a:alphaModFix/>
          </a:blip>
          <a:stretch>
            <a:fillRect/>
          </a:stretch>
        </p:blipFill>
        <p:spPr>
          <a:xfrm rot="5400000">
            <a:off x="6677101" y="296605"/>
            <a:ext cx="1050788" cy="1007384"/>
          </a:xfrm>
          <a:prstGeom prst="rect">
            <a:avLst/>
          </a:prstGeom>
          <a:noFill/>
          <a:ln>
            <a:noFill/>
          </a:ln>
        </p:spPr>
      </p:pic>
      <p:pic>
        <p:nvPicPr>
          <p:cNvPr id="44" name="Google Shape;44;p5"/>
          <p:cNvPicPr preferRelativeResize="0"/>
          <p:nvPr/>
        </p:nvPicPr>
        <p:blipFill>
          <a:blip r:embed="rId2">
            <a:alphaModFix/>
          </a:blip>
          <a:stretch>
            <a:fillRect/>
          </a:stretch>
        </p:blipFill>
        <p:spPr>
          <a:xfrm rot="5400000">
            <a:off x="7816151" y="1429055"/>
            <a:ext cx="1050788" cy="1007384"/>
          </a:xfrm>
          <a:prstGeom prst="rect">
            <a:avLst/>
          </a:prstGeom>
          <a:noFill/>
          <a:ln>
            <a:noFill/>
          </a:ln>
        </p:spPr>
      </p:pic>
      <p:pic>
        <p:nvPicPr>
          <p:cNvPr id="45" name="Google Shape;45;p5"/>
          <p:cNvPicPr preferRelativeResize="0"/>
          <p:nvPr/>
        </p:nvPicPr>
        <p:blipFill rotWithShape="1">
          <a:blip r:embed="rId4">
            <a:alphaModFix/>
          </a:blip>
          <a:srcRect b="40130"/>
          <a:stretch/>
        </p:blipFill>
        <p:spPr>
          <a:xfrm rot="5400000">
            <a:off x="-104288" y="3784462"/>
            <a:ext cx="1324725" cy="1393351"/>
          </a:xfrm>
          <a:prstGeom prst="rect">
            <a:avLst/>
          </a:prstGeom>
          <a:noFill/>
          <a:ln>
            <a:noFill/>
          </a:ln>
        </p:spPr>
      </p:pic>
      <p:pic>
        <p:nvPicPr>
          <p:cNvPr id="46" name="Google Shape;46;p5"/>
          <p:cNvPicPr preferRelativeResize="0"/>
          <p:nvPr/>
        </p:nvPicPr>
        <p:blipFill>
          <a:blip r:embed="rId5">
            <a:alphaModFix/>
          </a:blip>
          <a:stretch>
            <a:fillRect/>
          </a:stretch>
        </p:blipFill>
        <p:spPr>
          <a:xfrm>
            <a:off x="1393976" y="4052141"/>
            <a:ext cx="1007375" cy="965773"/>
          </a:xfrm>
          <a:prstGeom prst="rect">
            <a:avLst/>
          </a:prstGeom>
          <a:noFill/>
          <a:ln>
            <a:noFill/>
          </a:ln>
        </p:spPr>
      </p:pic>
      <p:pic>
        <p:nvPicPr>
          <p:cNvPr id="47" name="Google Shape;47;p5"/>
          <p:cNvPicPr preferRelativeResize="0"/>
          <p:nvPr/>
        </p:nvPicPr>
        <p:blipFill>
          <a:blip r:embed="rId6">
            <a:alphaModFix/>
          </a:blip>
          <a:stretch>
            <a:fillRect/>
          </a:stretch>
        </p:blipFill>
        <p:spPr>
          <a:xfrm>
            <a:off x="7172741" y="3630547"/>
            <a:ext cx="2337575" cy="22410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0" name="Google Shape;50;p6"/>
          <p:cNvPicPr preferRelativeResize="0"/>
          <p:nvPr/>
        </p:nvPicPr>
        <p:blipFill>
          <a:blip r:embed="rId2">
            <a:alphaModFix/>
          </a:blip>
          <a:stretch>
            <a:fillRect/>
          </a:stretch>
        </p:blipFill>
        <p:spPr>
          <a:xfrm>
            <a:off x="183322" y="4085178"/>
            <a:ext cx="1238678" cy="1964335"/>
          </a:xfrm>
          <a:prstGeom prst="rect">
            <a:avLst/>
          </a:prstGeom>
          <a:noFill/>
          <a:ln>
            <a:noFill/>
          </a:ln>
        </p:spPr>
      </p:pic>
      <p:pic>
        <p:nvPicPr>
          <p:cNvPr id="51" name="Google Shape;51;p6"/>
          <p:cNvPicPr preferRelativeResize="0"/>
          <p:nvPr/>
        </p:nvPicPr>
        <p:blipFill>
          <a:blip r:embed="rId3">
            <a:alphaModFix/>
          </a:blip>
          <a:stretch>
            <a:fillRect/>
          </a:stretch>
        </p:blipFill>
        <p:spPr>
          <a:xfrm>
            <a:off x="277270" y="2889555"/>
            <a:ext cx="1050788" cy="1007384"/>
          </a:xfrm>
          <a:prstGeom prst="rect">
            <a:avLst/>
          </a:prstGeom>
          <a:noFill/>
          <a:ln>
            <a:noFill/>
          </a:ln>
        </p:spPr>
      </p:pic>
      <p:pic>
        <p:nvPicPr>
          <p:cNvPr id="52" name="Google Shape;52;p6"/>
          <p:cNvPicPr preferRelativeResize="0"/>
          <p:nvPr/>
        </p:nvPicPr>
        <p:blipFill>
          <a:blip r:embed="rId4">
            <a:alphaModFix/>
          </a:blip>
          <a:stretch>
            <a:fillRect/>
          </a:stretch>
        </p:blipFill>
        <p:spPr>
          <a:xfrm rot="3763785">
            <a:off x="6856975" y="-1115488"/>
            <a:ext cx="2991147" cy="286762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pic>
        <p:nvPicPr>
          <p:cNvPr id="56" name="Google Shape;56;p7"/>
          <p:cNvPicPr preferRelativeResize="0"/>
          <p:nvPr/>
        </p:nvPicPr>
        <p:blipFill>
          <a:blip r:embed="rId2">
            <a:alphaModFix/>
          </a:blip>
          <a:stretch>
            <a:fillRect/>
          </a:stretch>
        </p:blipFill>
        <p:spPr>
          <a:xfrm>
            <a:off x="7714499" y="2713779"/>
            <a:ext cx="1324727" cy="2859097"/>
          </a:xfrm>
          <a:prstGeom prst="rect">
            <a:avLst/>
          </a:prstGeom>
          <a:noFill/>
          <a:ln>
            <a:noFill/>
          </a:ln>
        </p:spPr>
      </p:pic>
      <p:pic>
        <p:nvPicPr>
          <p:cNvPr id="57" name="Google Shape;57;p7"/>
          <p:cNvPicPr preferRelativeResize="0"/>
          <p:nvPr/>
        </p:nvPicPr>
        <p:blipFill>
          <a:blip r:embed="rId3">
            <a:alphaModFix/>
          </a:blip>
          <a:stretch>
            <a:fillRect/>
          </a:stretch>
        </p:blipFill>
        <p:spPr>
          <a:xfrm>
            <a:off x="6016720" y="2679843"/>
            <a:ext cx="1050788" cy="1007384"/>
          </a:xfrm>
          <a:prstGeom prst="rect">
            <a:avLst/>
          </a:prstGeom>
          <a:noFill/>
          <a:ln>
            <a:noFill/>
          </a:ln>
        </p:spPr>
      </p:pic>
      <p:pic>
        <p:nvPicPr>
          <p:cNvPr id="58" name="Google Shape;58;p7"/>
          <p:cNvPicPr preferRelativeResize="0"/>
          <p:nvPr/>
        </p:nvPicPr>
        <p:blipFill>
          <a:blip r:embed="rId4">
            <a:alphaModFix/>
          </a:blip>
          <a:stretch>
            <a:fillRect/>
          </a:stretch>
        </p:blipFill>
        <p:spPr>
          <a:xfrm>
            <a:off x="6016713" y="3761668"/>
            <a:ext cx="1050788" cy="1007384"/>
          </a:xfrm>
          <a:prstGeom prst="rect">
            <a:avLst/>
          </a:prstGeom>
          <a:noFill/>
          <a:ln>
            <a:noFill/>
          </a:ln>
        </p:spPr>
      </p:pic>
      <p:pic>
        <p:nvPicPr>
          <p:cNvPr id="59" name="Google Shape;59;p7"/>
          <p:cNvPicPr preferRelativeResize="0"/>
          <p:nvPr/>
        </p:nvPicPr>
        <p:blipFill>
          <a:blip r:embed="rId5">
            <a:alphaModFix/>
          </a:blip>
          <a:stretch>
            <a:fillRect/>
          </a:stretch>
        </p:blipFill>
        <p:spPr>
          <a:xfrm rot="-5400000">
            <a:off x="6179004" y="3651346"/>
            <a:ext cx="2600394" cy="725251"/>
          </a:xfrm>
          <a:prstGeom prst="rect">
            <a:avLst/>
          </a:prstGeom>
          <a:noFill/>
          <a:ln>
            <a:noFill/>
          </a:ln>
        </p:spPr>
      </p:pic>
      <p:pic>
        <p:nvPicPr>
          <p:cNvPr id="60" name="Google Shape;60;p7"/>
          <p:cNvPicPr preferRelativeResize="0"/>
          <p:nvPr/>
        </p:nvPicPr>
        <p:blipFill>
          <a:blip r:embed="rId6">
            <a:alphaModFix/>
          </a:blip>
          <a:stretch>
            <a:fillRect/>
          </a:stretch>
        </p:blipFill>
        <p:spPr>
          <a:xfrm>
            <a:off x="6641525" y="230200"/>
            <a:ext cx="2322975" cy="2227000"/>
          </a:xfrm>
          <a:prstGeom prst="rect">
            <a:avLst/>
          </a:prstGeom>
          <a:noFill/>
          <a:ln>
            <a:noFill/>
          </a:ln>
        </p:spPr>
      </p:pic>
      <p:pic>
        <p:nvPicPr>
          <p:cNvPr id="61" name="Google Shape;61;p7"/>
          <p:cNvPicPr preferRelativeResize="0"/>
          <p:nvPr/>
        </p:nvPicPr>
        <p:blipFill>
          <a:blip r:embed="rId4">
            <a:alphaModFix/>
          </a:blip>
          <a:stretch>
            <a:fillRect/>
          </a:stretch>
        </p:blipFill>
        <p:spPr>
          <a:xfrm>
            <a:off x="4843838" y="3761668"/>
            <a:ext cx="1050788" cy="100738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2287100" y="1506588"/>
            <a:ext cx="45696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1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9"/>
          <p:cNvSpPr txBox="1">
            <a:spLocks noGrp="1"/>
          </p:cNvSpPr>
          <p:nvPr>
            <p:ph type="subTitle" idx="1"/>
          </p:nvPr>
        </p:nvSpPr>
        <p:spPr>
          <a:xfrm>
            <a:off x="2241450" y="2487913"/>
            <a:ext cx="4661100" cy="114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76" name="Google Shape;76;p9"/>
          <p:cNvPicPr preferRelativeResize="0"/>
          <p:nvPr/>
        </p:nvPicPr>
        <p:blipFill>
          <a:blip r:embed="rId2">
            <a:alphaModFix/>
          </a:blip>
          <a:stretch>
            <a:fillRect/>
          </a:stretch>
        </p:blipFill>
        <p:spPr>
          <a:xfrm>
            <a:off x="7903501" y="2783443"/>
            <a:ext cx="1050788" cy="1007384"/>
          </a:xfrm>
          <a:prstGeom prst="rect">
            <a:avLst/>
          </a:prstGeom>
          <a:noFill/>
          <a:ln>
            <a:noFill/>
          </a:ln>
        </p:spPr>
      </p:pic>
      <p:pic>
        <p:nvPicPr>
          <p:cNvPr id="77" name="Google Shape;77;p9"/>
          <p:cNvPicPr preferRelativeResize="0"/>
          <p:nvPr/>
        </p:nvPicPr>
        <p:blipFill>
          <a:blip r:embed="rId3">
            <a:alphaModFix/>
          </a:blip>
          <a:stretch>
            <a:fillRect/>
          </a:stretch>
        </p:blipFill>
        <p:spPr>
          <a:xfrm rot="-5400000">
            <a:off x="7415419" y="4703934"/>
            <a:ext cx="1619672" cy="552802"/>
          </a:xfrm>
          <a:prstGeom prst="rect">
            <a:avLst/>
          </a:prstGeom>
          <a:noFill/>
          <a:ln>
            <a:noFill/>
          </a:ln>
        </p:spPr>
      </p:pic>
      <p:pic>
        <p:nvPicPr>
          <p:cNvPr id="78" name="Google Shape;78;p9"/>
          <p:cNvPicPr preferRelativeResize="0"/>
          <p:nvPr/>
        </p:nvPicPr>
        <p:blipFill>
          <a:blip r:embed="rId3">
            <a:alphaModFix/>
          </a:blip>
          <a:stretch>
            <a:fillRect/>
          </a:stretch>
        </p:blipFill>
        <p:spPr>
          <a:xfrm rot="-5400000">
            <a:off x="7890567" y="4660398"/>
            <a:ext cx="1619672" cy="552802"/>
          </a:xfrm>
          <a:prstGeom prst="rect">
            <a:avLst/>
          </a:prstGeom>
          <a:noFill/>
          <a:ln>
            <a:noFill/>
          </a:ln>
        </p:spPr>
      </p:pic>
      <p:pic>
        <p:nvPicPr>
          <p:cNvPr id="79" name="Google Shape;79;p9"/>
          <p:cNvPicPr preferRelativeResize="0"/>
          <p:nvPr/>
        </p:nvPicPr>
        <p:blipFill>
          <a:blip r:embed="rId4">
            <a:alphaModFix/>
          </a:blip>
          <a:stretch>
            <a:fillRect/>
          </a:stretch>
        </p:blipFill>
        <p:spPr>
          <a:xfrm rot="10800000">
            <a:off x="183322" y="-447172"/>
            <a:ext cx="1238678" cy="1964335"/>
          </a:xfrm>
          <a:prstGeom prst="rect">
            <a:avLst/>
          </a:prstGeom>
          <a:noFill/>
          <a:ln>
            <a:noFill/>
          </a:ln>
        </p:spPr>
      </p:pic>
      <p:pic>
        <p:nvPicPr>
          <p:cNvPr id="80" name="Google Shape;80;p9"/>
          <p:cNvPicPr preferRelativeResize="0"/>
          <p:nvPr/>
        </p:nvPicPr>
        <p:blipFill>
          <a:blip r:embed="rId5">
            <a:alphaModFix/>
          </a:blip>
          <a:stretch>
            <a:fillRect/>
          </a:stretch>
        </p:blipFill>
        <p:spPr>
          <a:xfrm>
            <a:off x="277270" y="1830943"/>
            <a:ext cx="1050788" cy="1007384"/>
          </a:xfrm>
          <a:prstGeom prst="rect">
            <a:avLst/>
          </a:prstGeom>
          <a:noFill/>
          <a:ln>
            <a:noFill/>
          </a:ln>
        </p:spPr>
      </p:pic>
      <p:pic>
        <p:nvPicPr>
          <p:cNvPr id="81" name="Google Shape;81;p9"/>
          <p:cNvPicPr preferRelativeResize="0"/>
          <p:nvPr/>
        </p:nvPicPr>
        <p:blipFill>
          <a:blip r:embed="rId6">
            <a:alphaModFix/>
          </a:blip>
          <a:stretch>
            <a:fillRect/>
          </a:stretch>
        </p:blipFill>
        <p:spPr>
          <a:xfrm>
            <a:off x="7466285" y="-719041"/>
            <a:ext cx="2332550" cy="2236225"/>
          </a:xfrm>
          <a:prstGeom prst="rect">
            <a:avLst/>
          </a:prstGeom>
          <a:noFill/>
          <a:ln>
            <a:noFill/>
          </a:ln>
        </p:spPr>
      </p:pic>
      <p:pic>
        <p:nvPicPr>
          <p:cNvPr id="82" name="Google Shape;82;p9"/>
          <p:cNvPicPr preferRelativeResize="0"/>
          <p:nvPr/>
        </p:nvPicPr>
        <p:blipFill rotWithShape="1">
          <a:blip r:embed="rId7">
            <a:alphaModFix/>
          </a:blip>
          <a:srcRect t="57730" r="41134" b="4879"/>
          <a:stretch/>
        </p:blipFill>
        <p:spPr>
          <a:xfrm rot="10800000">
            <a:off x="-1950326" y="3261200"/>
            <a:ext cx="3372326" cy="20549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1"/>
          <p:cNvSpPr txBox="1">
            <a:spLocks noGrp="1"/>
          </p:cNvSpPr>
          <p:nvPr>
            <p:ph type="title" hasCustomPrompt="1"/>
          </p:nvPr>
        </p:nvSpPr>
        <p:spPr>
          <a:xfrm>
            <a:off x="1284000" y="1572125"/>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8" name="Google Shape;88;p11"/>
          <p:cNvSpPr txBox="1">
            <a:spLocks noGrp="1"/>
          </p:cNvSpPr>
          <p:nvPr>
            <p:ph type="subTitle" idx="1"/>
          </p:nvPr>
        </p:nvSpPr>
        <p:spPr>
          <a:xfrm>
            <a:off x="1975800" y="3083275"/>
            <a:ext cx="5192400" cy="4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2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89" name="Google Shape;89;p11"/>
          <p:cNvPicPr preferRelativeResize="0"/>
          <p:nvPr/>
        </p:nvPicPr>
        <p:blipFill>
          <a:blip r:embed="rId2">
            <a:alphaModFix/>
          </a:blip>
          <a:stretch>
            <a:fillRect/>
          </a:stretch>
        </p:blipFill>
        <p:spPr>
          <a:xfrm>
            <a:off x="230875" y="-434073"/>
            <a:ext cx="1324725" cy="2336325"/>
          </a:xfrm>
          <a:prstGeom prst="rect">
            <a:avLst/>
          </a:prstGeom>
          <a:noFill/>
          <a:ln>
            <a:noFill/>
          </a:ln>
        </p:spPr>
      </p:pic>
      <p:pic>
        <p:nvPicPr>
          <p:cNvPr id="90" name="Google Shape;90;p11"/>
          <p:cNvPicPr preferRelativeResize="0"/>
          <p:nvPr/>
        </p:nvPicPr>
        <p:blipFill>
          <a:blip r:embed="rId3">
            <a:alphaModFix/>
          </a:blip>
          <a:stretch>
            <a:fillRect/>
          </a:stretch>
        </p:blipFill>
        <p:spPr>
          <a:xfrm>
            <a:off x="6765957" y="3894943"/>
            <a:ext cx="1050788" cy="1007384"/>
          </a:xfrm>
          <a:prstGeom prst="rect">
            <a:avLst/>
          </a:prstGeom>
          <a:noFill/>
          <a:ln>
            <a:noFill/>
          </a:ln>
        </p:spPr>
      </p:pic>
      <p:pic>
        <p:nvPicPr>
          <p:cNvPr id="91" name="Google Shape;91;p11"/>
          <p:cNvPicPr preferRelativeResize="0"/>
          <p:nvPr/>
        </p:nvPicPr>
        <p:blipFill>
          <a:blip r:embed="rId4">
            <a:alphaModFix/>
          </a:blip>
          <a:stretch>
            <a:fillRect/>
          </a:stretch>
        </p:blipFill>
        <p:spPr>
          <a:xfrm>
            <a:off x="7928538" y="3894943"/>
            <a:ext cx="1050788" cy="1007384"/>
          </a:xfrm>
          <a:prstGeom prst="rect">
            <a:avLst/>
          </a:prstGeom>
          <a:noFill/>
          <a:ln>
            <a:noFill/>
          </a:ln>
        </p:spPr>
      </p:pic>
      <p:pic>
        <p:nvPicPr>
          <p:cNvPr id="92" name="Google Shape;92;p11"/>
          <p:cNvPicPr preferRelativeResize="0"/>
          <p:nvPr/>
        </p:nvPicPr>
        <p:blipFill>
          <a:blip r:embed="rId5">
            <a:alphaModFix/>
          </a:blip>
          <a:stretch>
            <a:fillRect/>
          </a:stretch>
        </p:blipFill>
        <p:spPr>
          <a:xfrm>
            <a:off x="-650898" y="2059987"/>
            <a:ext cx="2124925" cy="725250"/>
          </a:xfrm>
          <a:prstGeom prst="rect">
            <a:avLst/>
          </a:prstGeom>
          <a:noFill/>
          <a:ln>
            <a:noFill/>
          </a:ln>
        </p:spPr>
      </p:pic>
      <p:pic>
        <p:nvPicPr>
          <p:cNvPr id="93" name="Google Shape;93;p11"/>
          <p:cNvPicPr preferRelativeResize="0"/>
          <p:nvPr/>
        </p:nvPicPr>
        <p:blipFill>
          <a:blip r:embed="rId6">
            <a:alphaModFix/>
          </a:blip>
          <a:stretch>
            <a:fillRect/>
          </a:stretch>
        </p:blipFill>
        <p:spPr>
          <a:xfrm rot="3129324">
            <a:off x="6933325" y="-867537"/>
            <a:ext cx="2991147" cy="2867622"/>
          </a:xfrm>
          <a:prstGeom prst="rect">
            <a:avLst/>
          </a:prstGeom>
          <a:noFill/>
          <a:ln>
            <a:noFill/>
          </a:ln>
        </p:spPr>
      </p:pic>
      <p:pic>
        <p:nvPicPr>
          <p:cNvPr id="94" name="Google Shape;94;p11"/>
          <p:cNvPicPr preferRelativeResize="0"/>
          <p:nvPr/>
        </p:nvPicPr>
        <p:blipFill>
          <a:blip r:embed="rId7">
            <a:alphaModFix/>
          </a:blip>
          <a:stretch>
            <a:fillRect/>
          </a:stretch>
        </p:blipFill>
        <p:spPr>
          <a:xfrm>
            <a:off x="7903495" y="2728493"/>
            <a:ext cx="1050788" cy="1007384"/>
          </a:xfrm>
          <a:prstGeom prst="rect">
            <a:avLst/>
          </a:prstGeom>
          <a:noFill/>
          <a:ln>
            <a:noFill/>
          </a:ln>
        </p:spPr>
      </p:pic>
      <p:pic>
        <p:nvPicPr>
          <p:cNvPr id="95" name="Google Shape;95;p11"/>
          <p:cNvPicPr preferRelativeResize="0"/>
          <p:nvPr/>
        </p:nvPicPr>
        <p:blipFill>
          <a:blip r:embed="rId7">
            <a:alphaModFix/>
          </a:blip>
          <a:stretch>
            <a:fillRect/>
          </a:stretch>
        </p:blipFill>
        <p:spPr>
          <a:xfrm>
            <a:off x="189707" y="3894943"/>
            <a:ext cx="1050788" cy="100738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7"/>
        <p:cNvGrpSpPr/>
        <p:nvPr/>
      </p:nvGrpSpPr>
      <p:grpSpPr>
        <a:xfrm>
          <a:off x="0" y="0"/>
          <a:ext cx="0" cy="0"/>
          <a:chOff x="0" y="0"/>
          <a:chExt cx="0" cy="0"/>
        </a:xfrm>
      </p:grpSpPr>
      <p:sp>
        <p:nvSpPr>
          <p:cNvPr id="98" name="Google Shape;98;p13"/>
          <p:cNvSpPr txBox="1">
            <a:spLocks noGrp="1"/>
          </p:cNvSpPr>
          <p:nvPr>
            <p:ph type="title"/>
          </p:nvPr>
        </p:nvSpPr>
        <p:spPr>
          <a:xfrm>
            <a:off x="643800" y="1742775"/>
            <a:ext cx="2751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9" name="Google Shape;99;p13"/>
          <p:cNvSpPr txBox="1">
            <a:spLocks noGrp="1"/>
          </p:cNvSpPr>
          <p:nvPr>
            <p:ph type="title" idx="2" hasCustomPrompt="1"/>
          </p:nvPr>
        </p:nvSpPr>
        <p:spPr>
          <a:xfrm>
            <a:off x="643800" y="1149600"/>
            <a:ext cx="14052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1"/>
          </p:nvPr>
        </p:nvSpPr>
        <p:spPr>
          <a:xfrm>
            <a:off x="643800" y="2329300"/>
            <a:ext cx="2201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1" name="Google Shape;101;p13"/>
          <p:cNvSpPr txBox="1">
            <a:spLocks noGrp="1"/>
          </p:cNvSpPr>
          <p:nvPr>
            <p:ph type="title" idx="3"/>
          </p:nvPr>
        </p:nvSpPr>
        <p:spPr>
          <a:xfrm>
            <a:off x="3357150" y="1742775"/>
            <a:ext cx="2751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13"/>
          <p:cNvSpPr txBox="1">
            <a:spLocks noGrp="1"/>
          </p:cNvSpPr>
          <p:nvPr>
            <p:ph type="title" idx="4" hasCustomPrompt="1"/>
          </p:nvPr>
        </p:nvSpPr>
        <p:spPr>
          <a:xfrm>
            <a:off x="3357156" y="1149600"/>
            <a:ext cx="14052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5"/>
          </p:nvPr>
        </p:nvSpPr>
        <p:spPr>
          <a:xfrm>
            <a:off x="3357150" y="2329300"/>
            <a:ext cx="2201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4" name="Google Shape;104;p13"/>
          <p:cNvSpPr txBox="1">
            <a:spLocks noGrp="1"/>
          </p:cNvSpPr>
          <p:nvPr>
            <p:ph type="title" idx="6"/>
          </p:nvPr>
        </p:nvSpPr>
        <p:spPr>
          <a:xfrm>
            <a:off x="6070499" y="1742775"/>
            <a:ext cx="2751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13"/>
          <p:cNvSpPr txBox="1">
            <a:spLocks noGrp="1"/>
          </p:cNvSpPr>
          <p:nvPr>
            <p:ph type="title" idx="7" hasCustomPrompt="1"/>
          </p:nvPr>
        </p:nvSpPr>
        <p:spPr>
          <a:xfrm>
            <a:off x="6070512" y="1149600"/>
            <a:ext cx="14052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subTitle" idx="8"/>
          </p:nvPr>
        </p:nvSpPr>
        <p:spPr>
          <a:xfrm>
            <a:off x="6070502" y="2329300"/>
            <a:ext cx="2201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 name="Google Shape;107;p13"/>
          <p:cNvSpPr txBox="1">
            <a:spLocks noGrp="1"/>
          </p:cNvSpPr>
          <p:nvPr>
            <p:ph type="title" idx="9"/>
          </p:nvPr>
        </p:nvSpPr>
        <p:spPr>
          <a:xfrm>
            <a:off x="643800" y="3532175"/>
            <a:ext cx="2751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8" name="Google Shape;108;p13"/>
          <p:cNvSpPr txBox="1">
            <a:spLocks noGrp="1"/>
          </p:cNvSpPr>
          <p:nvPr>
            <p:ph type="title" idx="13" hasCustomPrompt="1"/>
          </p:nvPr>
        </p:nvSpPr>
        <p:spPr>
          <a:xfrm>
            <a:off x="643800" y="2939000"/>
            <a:ext cx="14052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subTitle" idx="14"/>
          </p:nvPr>
        </p:nvSpPr>
        <p:spPr>
          <a:xfrm>
            <a:off x="643800" y="4118700"/>
            <a:ext cx="2201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title" idx="15"/>
          </p:nvPr>
        </p:nvSpPr>
        <p:spPr>
          <a:xfrm>
            <a:off x="3357150" y="3532175"/>
            <a:ext cx="2751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13"/>
          <p:cNvSpPr txBox="1">
            <a:spLocks noGrp="1"/>
          </p:cNvSpPr>
          <p:nvPr>
            <p:ph type="title" idx="16" hasCustomPrompt="1"/>
          </p:nvPr>
        </p:nvSpPr>
        <p:spPr>
          <a:xfrm>
            <a:off x="3357156" y="2939000"/>
            <a:ext cx="14052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subTitle" idx="17"/>
          </p:nvPr>
        </p:nvSpPr>
        <p:spPr>
          <a:xfrm>
            <a:off x="3357150" y="4118700"/>
            <a:ext cx="2201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3" name="Google Shape;113;p13"/>
          <p:cNvSpPr txBox="1">
            <a:spLocks noGrp="1"/>
          </p:cNvSpPr>
          <p:nvPr>
            <p:ph type="title" idx="18"/>
          </p:nvPr>
        </p:nvSpPr>
        <p:spPr>
          <a:xfrm>
            <a:off x="6070499" y="3532175"/>
            <a:ext cx="2751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4" name="Google Shape;114;p13"/>
          <p:cNvSpPr txBox="1">
            <a:spLocks noGrp="1"/>
          </p:cNvSpPr>
          <p:nvPr>
            <p:ph type="title" idx="19" hasCustomPrompt="1"/>
          </p:nvPr>
        </p:nvSpPr>
        <p:spPr>
          <a:xfrm>
            <a:off x="6070512" y="2939000"/>
            <a:ext cx="14052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b="1">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subTitle" idx="20"/>
          </p:nvPr>
        </p:nvSpPr>
        <p:spPr>
          <a:xfrm>
            <a:off x="6070502" y="4118700"/>
            <a:ext cx="2201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6" name="Google Shape;116;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7" name="Google Shape;117;p13"/>
          <p:cNvPicPr preferRelativeResize="0"/>
          <p:nvPr/>
        </p:nvPicPr>
        <p:blipFill>
          <a:blip r:embed="rId2">
            <a:alphaModFix/>
          </a:blip>
          <a:stretch>
            <a:fillRect/>
          </a:stretch>
        </p:blipFill>
        <p:spPr>
          <a:xfrm>
            <a:off x="8362306" y="277024"/>
            <a:ext cx="979894" cy="939425"/>
          </a:xfrm>
          <a:prstGeom prst="rect">
            <a:avLst/>
          </a:prstGeom>
          <a:noFill/>
          <a:ln>
            <a:noFill/>
          </a:ln>
        </p:spPr>
      </p:pic>
      <p:pic>
        <p:nvPicPr>
          <p:cNvPr id="118" name="Google Shape;118;p13"/>
          <p:cNvPicPr preferRelativeResize="0"/>
          <p:nvPr/>
        </p:nvPicPr>
        <p:blipFill>
          <a:blip r:embed="rId3">
            <a:alphaModFix/>
          </a:blip>
          <a:stretch>
            <a:fillRect/>
          </a:stretch>
        </p:blipFill>
        <p:spPr>
          <a:xfrm>
            <a:off x="8314200" y="1742988"/>
            <a:ext cx="1366625" cy="2841575"/>
          </a:xfrm>
          <a:prstGeom prst="rect">
            <a:avLst/>
          </a:prstGeom>
          <a:noFill/>
          <a:ln>
            <a:noFill/>
          </a:ln>
        </p:spPr>
      </p:pic>
      <p:pic>
        <p:nvPicPr>
          <p:cNvPr id="119" name="Google Shape;119;p13"/>
          <p:cNvPicPr preferRelativeResize="0"/>
          <p:nvPr/>
        </p:nvPicPr>
        <p:blipFill>
          <a:blip r:embed="rId4">
            <a:alphaModFix/>
          </a:blip>
          <a:stretch>
            <a:fillRect/>
          </a:stretch>
        </p:blipFill>
        <p:spPr>
          <a:xfrm>
            <a:off x="7282975" y="277034"/>
            <a:ext cx="979894" cy="93940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pecial Elite"/>
              <a:buNone/>
              <a:defRPr sz="3500">
                <a:solidFill>
                  <a:schemeClr val="dk1"/>
                </a:solidFill>
                <a:latin typeface="Special Elite"/>
                <a:ea typeface="Special Elite"/>
                <a:cs typeface="Special Elite"/>
                <a:sym typeface="Special Elit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7" r:id="rId7"/>
    <p:sldLayoutId id="2147483658" r:id="rId8"/>
    <p:sldLayoutId id="2147483659" r:id="rId9"/>
    <p:sldLayoutId id="2147483660" r:id="rId10"/>
    <p:sldLayoutId id="2147483662" r:id="rId11"/>
    <p:sldLayoutId id="2147483664" r:id="rId12"/>
    <p:sldLayoutId id="2147483669" r:id="rId13"/>
    <p:sldLayoutId id="2147483670" r:id="rId14"/>
    <p:sldLayoutId id="2147483674" r:id="rId15"/>
    <p:sldLayoutId id="2147483675" r:id="rId16"/>
    <p:sldLayoutId id="2147483676" r:id="rId17"/>
    <p:sldLayoutId id="2147483677" r:id="rId18"/>
    <p:sldLayoutId id="2147483678"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ctrTitle"/>
          </p:nvPr>
        </p:nvSpPr>
        <p:spPr>
          <a:xfrm>
            <a:off x="1784125" y="1919587"/>
            <a:ext cx="5804400" cy="15138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D4D4D"/>
                </a:solidFill>
              </a:rPr>
              <a:t>HyVee Liquor Store Analysis</a:t>
            </a:r>
            <a:endParaRPr dirty="0">
              <a:solidFill>
                <a:schemeClr val="lt2"/>
              </a:solidFill>
            </a:endParaRPr>
          </a:p>
        </p:txBody>
      </p:sp>
      <p:sp>
        <p:nvSpPr>
          <p:cNvPr id="302" name="Google Shape;302;p35"/>
          <p:cNvSpPr txBox="1">
            <a:spLocks noGrp="1"/>
          </p:cNvSpPr>
          <p:nvPr>
            <p:ph type="subTitle" idx="1"/>
          </p:nvPr>
        </p:nvSpPr>
        <p:spPr>
          <a:xfrm>
            <a:off x="2392500" y="3305175"/>
            <a:ext cx="43590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Project by Aniruddha Dhar</a:t>
            </a:r>
            <a:endParaRPr dirty="0"/>
          </a:p>
        </p:txBody>
      </p:sp>
      <p:pic>
        <p:nvPicPr>
          <p:cNvPr id="1034" name="Picture 10" descr="Hy-vee logo | Bushel &amp;amp; Peck&amp;#39;s">
            <a:extLst>
              <a:ext uri="{FF2B5EF4-FFF2-40B4-BE49-F238E27FC236}">
                <a16:creationId xmlns:a16="http://schemas.microsoft.com/office/drawing/2014/main" id="{C2ED325C-0345-2240-9481-DFA7B15FB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237" y="536231"/>
            <a:ext cx="1285875" cy="1285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8" name="Google Shape;360;p41">
            <a:extLst>
              <a:ext uri="{FF2B5EF4-FFF2-40B4-BE49-F238E27FC236}">
                <a16:creationId xmlns:a16="http://schemas.microsoft.com/office/drawing/2014/main" id="{6F095F48-E1CE-E94D-B559-A4EDD91B5DA0}"/>
              </a:ext>
            </a:extLst>
          </p:cNvPr>
          <p:cNvSpPr txBox="1">
            <a:spLocks noGrp="1"/>
          </p:cNvSpPr>
          <p:nvPr>
            <p:ph type="title"/>
          </p:nvPr>
        </p:nvSpPr>
        <p:spPr>
          <a:xfrm>
            <a:off x="2784112" y="319926"/>
            <a:ext cx="3626213" cy="895400"/>
          </a:xfrm>
          <a:prstGeom prst="rect">
            <a:avLst/>
          </a:prstGeom>
        </p:spPr>
        <p:txBody>
          <a:bodyPr spcFirstLastPara="1" wrap="square" lIns="91425" tIns="91425" rIns="91425" bIns="91425" anchor="t" anchorCtr="0">
            <a:noAutofit/>
          </a:bodyPr>
          <a:lstStyle/>
          <a:p>
            <a:pPr marL="0" lvl="0" indent="0" algn="l" defTabSz="237744" rtl="0">
              <a:spcAft>
                <a:spcPts val="0"/>
              </a:spcAft>
              <a:buNone/>
            </a:pPr>
            <a:r>
              <a:rPr lang="en-US" sz="3500" dirty="0"/>
              <a:t>Store Distribution</a:t>
            </a:r>
            <a:br>
              <a:rPr lang="en-US" sz="3500" dirty="0"/>
            </a:br>
            <a:r>
              <a:rPr lang="en-US" sz="1800" dirty="0"/>
              <a:t>Store locations across the state</a:t>
            </a:r>
            <a:endParaRPr sz="1800" dirty="0"/>
          </a:p>
        </p:txBody>
      </p:sp>
      <p:pic>
        <p:nvPicPr>
          <p:cNvPr id="2054" name="Picture 6">
            <a:extLst>
              <a:ext uri="{FF2B5EF4-FFF2-40B4-BE49-F238E27FC236}">
                <a16:creationId xmlns:a16="http://schemas.microsoft.com/office/drawing/2014/main" id="{C69D7658-4342-C34C-BFAA-7F3464096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076" y="1480524"/>
            <a:ext cx="3059111" cy="2307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F520B45-EC8A-0F46-B180-B8CB61BFEC7B}"/>
              </a:ext>
            </a:extLst>
          </p:cNvPr>
          <p:cNvPicPr>
            <a:picLocks noChangeAspect="1"/>
          </p:cNvPicPr>
          <p:nvPr/>
        </p:nvPicPr>
        <p:blipFill>
          <a:blip r:embed="rId4"/>
          <a:stretch>
            <a:fillRect/>
          </a:stretch>
        </p:blipFill>
        <p:spPr>
          <a:xfrm>
            <a:off x="5088665" y="1504950"/>
            <a:ext cx="3206750" cy="2282840"/>
          </a:xfrm>
          <a:prstGeom prst="rect">
            <a:avLst/>
          </a:prstGeom>
        </p:spPr>
      </p:pic>
      <p:sp>
        <p:nvSpPr>
          <p:cNvPr id="11" name="Google Shape;361;p41">
            <a:extLst>
              <a:ext uri="{FF2B5EF4-FFF2-40B4-BE49-F238E27FC236}">
                <a16:creationId xmlns:a16="http://schemas.microsoft.com/office/drawing/2014/main" id="{4582F74D-C6FB-DB4C-81DA-173338474B43}"/>
              </a:ext>
            </a:extLst>
          </p:cNvPr>
          <p:cNvSpPr txBox="1">
            <a:spLocks/>
          </p:cNvSpPr>
          <p:nvPr/>
        </p:nvSpPr>
        <p:spPr>
          <a:xfrm>
            <a:off x="2520340" y="3928174"/>
            <a:ext cx="5136650" cy="89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Polk county has the maximum number of stores to support its large population. The store count in general shows an upward trajectory with increasing population</a:t>
            </a:r>
          </a:p>
        </p:txBody>
      </p:sp>
    </p:spTree>
    <p:extLst>
      <p:ext uri="{BB962C8B-B14F-4D97-AF65-F5344CB8AC3E}">
        <p14:creationId xmlns:p14="http://schemas.microsoft.com/office/powerpoint/2010/main" val="2231900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8" name="Google Shape;360;p41">
            <a:extLst>
              <a:ext uri="{FF2B5EF4-FFF2-40B4-BE49-F238E27FC236}">
                <a16:creationId xmlns:a16="http://schemas.microsoft.com/office/drawing/2014/main" id="{6F095F48-E1CE-E94D-B559-A4EDD91B5DA0}"/>
              </a:ext>
            </a:extLst>
          </p:cNvPr>
          <p:cNvSpPr txBox="1">
            <a:spLocks noGrp="1"/>
          </p:cNvSpPr>
          <p:nvPr>
            <p:ph type="title"/>
          </p:nvPr>
        </p:nvSpPr>
        <p:spPr>
          <a:xfrm>
            <a:off x="2784112" y="319926"/>
            <a:ext cx="3626213" cy="895400"/>
          </a:xfrm>
          <a:prstGeom prst="rect">
            <a:avLst/>
          </a:prstGeom>
        </p:spPr>
        <p:txBody>
          <a:bodyPr spcFirstLastPara="1" wrap="square" lIns="91425" tIns="91425" rIns="91425" bIns="91425" anchor="t" anchorCtr="0">
            <a:noAutofit/>
          </a:bodyPr>
          <a:lstStyle/>
          <a:p>
            <a:pPr marL="0" lvl="0" indent="0" algn="l" defTabSz="237744" rtl="0">
              <a:spcAft>
                <a:spcPts val="0"/>
              </a:spcAft>
              <a:buNone/>
            </a:pPr>
            <a:r>
              <a:rPr lang="en-US" sz="3500" dirty="0"/>
              <a:t>Store Distribution</a:t>
            </a:r>
            <a:br>
              <a:rPr lang="en-US" sz="3500" dirty="0"/>
            </a:br>
            <a:r>
              <a:rPr lang="en-US" sz="1800" dirty="0"/>
              <a:t>Store locations across the state</a:t>
            </a:r>
            <a:endParaRPr sz="1800" dirty="0"/>
          </a:p>
        </p:txBody>
      </p:sp>
      <p:sp>
        <p:nvSpPr>
          <p:cNvPr id="11" name="Google Shape;361;p41">
            <a:extLst>
              <a:ext uri="{FF2B5EF4-FFF2-40B4-BE49-F238E27FC236}">
                <a16:creationId xmlns:a16="http://schemas.microsoft.com/office/drawing/2014/main" id="{4582F74D-C6FB-DB4C-81DA-173338474B43}"/>
              </a:ext>
            </a:extLst>
          </p:cNvPr>
          <p:cNvSpPr txBox="1">
            <a:spLocks/>
          </p:cNvSpPr>
          <p:nvPr/>
        </p:nvSpPr>
        <p:spPr>
          <a:xfrm>
            <a:off x="2520340" y="3928174"/>
            <a:ext cx="5136650" cy="89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State-wise distribution shows clusters with high density of stores. Looking at Polk county, we see that in spite of the high number of stores, they are fairly dispersed</a:t>
            </a:r>
          </a:p>
        </p:txBody>
      </p:sp>
      <p:pic>
        <p:nvPicPr>
          <p:cNvPr id="21506" name="Picture 2">
            <a:extLst>
              <a:ext uri="{FF2B5EF4-FFF2-40B4-BE49-F238E27FC236}">
                <a16:creationId xmlns:a16="http://schemas.microsoft.com/office/drawing/2014/main" id="{1EC54D02-9794-7344-A930-79AEAD233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24" y="1399154"/>
            <a:ext cx="6505575" cy="259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347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0;p41">
            <a:extLst>
              <a:ext uri="{FF2B5EF4-FFF2-40B4-BE49-F238E27FC236}">
                <a16:creationId xmlns:a16="http://schemas.microsoft.com/office/drawing/2014/main" id="{1FEFA9FF-BCC5-9643-9E2B-9B3C36DCDD8E}"/>
              </a:ext>
            </a:extLst>
          </p:cNvPr>
          <p:cNvSpPr txBox="1">
            <a:spLocks noGrp="1"/>
          </p:cNvSpPr>
          <p:nvPr>
            <p:ph type="title"/>
          </p:nvPr>
        </p:nvSpPr>
        <p:spPr>
          <a:xfrm>
            <a:off x="2705101" y="340249"/>
            <a:ext cx="4067174" cy="1040876"/>
          </a:xfrm>
          <a:prstGeom prst="rect">
            <a:avLst/>
          </a:prstGeom>
        </p:spPr>
        <p:txBody>
          <a:bodyPr spcFirstLastPara="1" wrap="square" lIns="91425" tIns="91425" rIns="91425" bIns="91425" anchor="t" anchorCtr="0">
            <a:noAutofit/>
          </a:bodyPr>
          <a:lstStyle/>
          <a:p>
            <a:pPr lvl="0" algn="l"/>
            <a:r>
              <a:rPr lang="en-US" sz="3500" dirty="0"/>
              <a:t>Store Lifecycle</a:t>
            </a:r>
            <a:br>
              <a:rPr lang="en-US" sz="6000" dirty="0"/>
            </a:br>
            <a:r>
              <a:rPr lang="en-US" sz="1800" dirty="0"/>
              <a:t>How long do stores remain operational</a:t>
            </a:r>
            <a:endParaRPr sz="1800" dirty="0"/>
          </a:p>
        </p:txBody>
      </p:sp>
      <p:pic>
        <p:nvPicPr>
          <p:cNvPr id="5" name="Picture 4">
            <a:extLst>
              <a:ext uri="{FF2B5EF4-FFF2-40B4-BE49-F238E27FC236}">
                <a16:creationId xmlns:a16="http://schemas.microsoft.com/office/drawing/2014/main" id="{99347698-2B38-4946-B834-0B3521E165C8}"/>
              </a:ext>
            </a:extLst>
          </p:cNvPr>
          <p:cNvPicPr>
            <a:picLocks noChangeAspect="1"/>
          </p:cNvPicPr>
          <p:nvPr/>
        </p:nvPicPr>
        <p:blipFill>
          <a:blip r:embed="rId2"/>
          <a:stretch>
            <a:fillRect/>
          </a:stretch>
        </p:blipFill>
        <p:spPr>
          <a:xfrm>
            <a:off x="1271653" y="1381125"/>
            <a:ext cx="4980215" cy="3543300"/>
          </a:xfrm>
          <a:prstGeom prst="rect">
            <a:avLst/>
          </a:prstGeom>
        </p:spPr>
      </p:pic>
      <p:sp>
        <p:nvSpPr>
          <p:cNvPr id="7" name="Google Shape;361;p41">
            <a:extLst>
              <a:ext uri="{FF2B5EF4-FFF2-40B4-BE49-F238E27FC236}">
                <a16:creationId xmlns:a16="http://schemas.microsoft.com/office/drawing/2014/main" id="{F1281ACE-6470-144B-B758-11C7816A24BB}"/>
              </a:ext>
            </a:extLst>
          </p:cNvPr>
          <p:cNvSpPr txBox="1">
            <a:spLocks/>
          </p:cNvSpPr>
          <p:nvPr/>
        </p:nvSpPr>
        <p:spPr>
          <a:xfrm>
            <a:off x="6251868" y="1521348"/>
            <a:ext cx="2196807" cy="30982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Lifecycle of stores in counties like Polk and Dallas which have high number of stores is low</a:t>
            </a:r>
          </a:p>
          <a:p>
            <a:pPr marL="285750" indent="-285750" algn="l">
              <a:spcAft>
                <a:spcPts val="400"/>
              </a:spcAft>
              <a:buClr>
                <a:srgbClr val="273D40"/>
              </a:buClr>
              <a:buSzPct val="90000"/>
              <a:buFont typeface="Arial" panose="020B0604020202020204" pitchFamily="34" charset="0"/>
              <a:buChar char="•"/>
            </a:pPr>
            <a:r>
              <a:rPr lang="en-US" dirty="0"/>
              <a:t>Similarly, outlets in counties with high number of stores per capita have relatively lower lifespan (Clarke, Appanoose)</a:t>
            </a:r>
          </a:p>
          <a:p>
            <a:pPr marL="285750" indent="-285750" algn="l">
              <a:spcAft>
                <a:spcPts val="400"/>
              </a:spcAft>
              <a:buClr>
                <a:srgbClr val="273D40"/>
              </a:buClr>
              <a:buSzPct val="90000"/>
              <a:buFont typeface="Arial" panose="020B0604020202020204" pitchFamily="34" charset="0"/>
              <a:buChar char="•"/>
            </a:pPr>
            <a:endParaRPr lang="en-US" dirty="0"/>
          </a:p>
        </p:txBody>
      </p:sp>
    </p:spTree>
    <p:extLst>
      <p:ext uri="{BB962C8B-B14F-4D97-AF65-F5344CB8AC3E}">
        <p14:creationId xmlns:p14="http://schemas.microsoft.com/office/powerpoint/2010/main" val="2587176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61;p41">
            <a:extLst>
              <a:ext uri="{FF2B5EF4-FFF2-40B4-BE49-F238E27FC236}">
                <a16:creationId xmlns:a16="http://schemas.microsoft.com/office/drawing/2014/main" id="{E2D788A1-572A-B34C-BB55-2C4D6DFC486C}"/>
              </a:ext>
            </a:extLst>
          </p:cNvPr>
          <p:cNvSpPr txBox="1">
            <a:spLocks/>
          </p:cNvSpPr>
          <p:nvPr/>
        </p:nvSpPr>
        <p:spPr>
          <a:xfrm>
            <a:off x="6608836" y="1503732"/>
            <a:ext cx="1906514" cy="2811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Stores categorized based on keywords in Store Name</a:t>
            </a:r>
          </a:p>
          <a:p>
            <a:pPr marL="285750" indent="-285750" algn="l">
              <a:spcAft>
                <a:spcPts val="400"/>
              </a:spcAft>
              <a:buClr>
                <a:srgbClr val="273D40"/>
              </a:buClr>
              <a:buSzPct val="90000"/>
              <a:buFont typeface="Arial" panose="020B0604020202020204" pitchFamily="34" charset="0"/>
              <a:buChar char="•"/>
            </a:pPr>
            <a:r>
              <a:rPr lang="en-US" dirty="0"/>
              <a:t>Mean operational lifespan relatively low for General Stores (5 years) compared to the average for all HyVee stores         (10 years)</a:t>
            </a:r>
          </a:p>
        </p:txBody>
      </p:sp>
      <p:pic>
        <p:nvPicPr>
          <p:cNvPr id="2" name="Picture 1">
            <a:extLst>
              <a:ext uri="{FF2B5EF4-FFF2-40B4-BE49-F238E27FC236}">
                <a16:creationId xmlns:a16="http://schemas.microsoft.com/office/drawing/2014/main" id="{A338DB6B-A8B1-B84B-9AF5-AE62204263BB}"/>
              </a:ext>
            </a:extLst>
          </p:cNvPr>
          <p:cNvPicPr>
            <a:picLocks noChangeAspect="1"/>
          </p:cNvPicPr>
          <p:nvPr/>
        </p:nvPicPr>
        <p:blipFill>
          <a:blip r:embed="rId2"/>
          <a:stretch>
            <a:fillRect/>
          </a:stretch>
        </p:blipFill>
        <p:spPr>
          <a:xfrm>
            <a:off x="1936751" y="1427532"/>
            <a:ext cx="4425950" cy="3348912"/>
          </a:xfrm>
          <a:prstGeom prst="rect">
            <a:avLst/>
          </a:prstGeom>
        </p:spPr>
      </p:pic>
      <p:sp>
        <p:nvSpPr>
          <p:cNvPr id="9" name="Google Shape;360;p41">
            <a:extLst>
              <a:ext uri="{FF2B5EF4-FFF2-40B4-BE49-F238E27FC236}">
                <a16:creationId xmlns:a16="http://schemas.microsoft.com/office/drawing/2014/main" id="{D75C7231-B140-8449-968A-921FABBBE1A6}"/>
              </a:ext>
            </a:extLst>
          </p:cNvPr>
          <p:cNvSpPr txBox="1">
            <a:spLocks/>
          </p:cNvSpPr>
          <p:nvPr/>
        </p:nvSpPr>
        <p:spPr>
          <a:xfrm>
            <a:off x="2705101" y="340249"/>
            <a:ext cx="4067174" cy="1040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Special Elite"/>
              <a:buNone/>
              <a:defRPr sz="9600" b="0" i="0" u="none" strike="noStrike" cap="none">
                <a:solidFill>
                  <a:schemeClr val="dk1"/>
                </a:solidFill>
                <a:latin typeface="Special Elite"/>
                <a:ea typeface="Special Elite"/>
                <a:cs typeface="Special Elite"/>
                <a:sym typeface="Special Elit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3500"/>
              <a:t>Store Lifecycle</a:t>
            </a:r>
            <a:br>
              <a:rPr lang="en-US" sz="6000"/>
            </a:br>
            <a:r>
              <a:rPr lang="en-US" sz="1800"/>
              <a:t>How long do stores remain operational</a:t>
            </a:r>
            <a:endParaRPr lang="en-US" sz="1800" dirty="0"/>
          </a:p>
        </p:txBody>
      </p:sp>
    </p:spTree>
    <p:extLst>
      <p:ext uri="{BB962C8B-B14F-4D97-AF65-F5344CB8AC3E}">
        <p14:creationId xmlns:p14="http://schemas.microsoft.com/office/powerpoint/2010/main" val="2676280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0;p41">
            <a:extLst>
              <a:ext uri="{FF2B5EF4-FFF2-40B4-BE49-F238E27FC236}">
                <a16:creationId xmlns:a16="http://schemas.microsoft.com/office/drawing/2014/main" id="{FDA5A8E8-62E7-FE49-8C19-8290BEC86C3B}"/>
              </a:ext>
            </a:extLst>
          </p:cNvPr>
          <p:cNvSpPr txBox="1">
            <a:spLocks noGrp="1"/>
          </p:cNvSpPr>
          <p:nvPr>
            <p:ph type="title"/>
          </p:nvPr>
        </p:nvSpPr>
        <p:spPr>
          <a:xfrm>
            <a:off x="2705101" y="340249"/>
            <a:ext cx="4067174" cy="1040876"/>
          </a:xfrm>
          <a:prstGeom prst="rect">
            <a:avLst/>
          </a:prstGeom>
        </p:spPr>
        <p:txBody>
          <a:bodyPr spcFirstLastPara="1" wrap="square" lIns="91425" tIns="91425" rIns="91425" bIns="91425" anchor="t" anchorCtr="0">
            <a:noAutofit/>
          </a:bodyPr>
          <a:lstStyle/>
          <a:p>
            <a:pPr lvl="0" algn="l"/>
            <a:r>
              <a:rPr lang="en-US" sz="3500" dirty="0"/>
              <a:t>Store Expansion</a:t>
            </a:r>
            <a:br>
              <a:rPr lang="en-US" sz="6000" dirty="0"/>
            </a:br>
            <a:r>
              <a:rPr lang="en-US" sz="1800" dirty="0"/>
              <a:t>Growth in number of stores over time </a:t>
            </a:r>
            <a:endParaRPr sz="1800" dirty="0"/>
          </a:p>
        </p:txBody>
      </p:sp>
      <p:pic>
        <p:nvPicPr>
          <p:cNvPr id="5" name="Picture 4">
            <a:extLst>
              <a:ext uri="{FF2B5EF4-FFF2-40B4-BE49-F238E27FC236}">
                <a16:creationId xmlns:a16="http://schemas.microsoft.com/office/drawing/2014/main" id="{57263C13-8C4F-AE41-8ACA-D590072170F1}"/>
              </a:ext>
            </a:extLst>
          </p:cNvPr>
          <p:cNvPicPr>
            <a:picLocks noChangeAspect="1"/>
          </p:cNvPicPr>
          <p:nvPr/>
        </p:nvPicPr>
        <p:blipFill>
          <a:blip r:embed="rId2"/>
          <a:stretch>
            <a:fillRect/>
          </a:stretch>
        </p:blipFill>
        <p:spPr>
          <a:xfrm>
            <a:off x="1448427" y="1543049"/>
            <a:ext cx="4993300" cy="3133726"/>
          </a:xfrm>
          <a:prstGeom prst="rect">
            <a:avLst/>
          </a:prstGeom>
        </p:spPr>
      </p:pic>
      <p:sp>
        <p:nvSpPr>
          <p:cNvPr id="7" name="Google Shape;361;p41">
            <a:extLst>
              <a:ext uri="{FF2B5EF4-FFF2-40B4-BE49-F238E27FC236}">
                <a16:creationId xmlns:a16="http://schemas.microsoft.com/office/drawing/2014/main" id="{E2D788A1-572A-B34C-BB55-2C4D6DFC486C}"/>
              </a:ext>
            </a:extLst>
          </p:cNvPr>
          <p:cNvSpPr txBox="1">
            <a:spLocks/>
          </p:cNvSpPr>
          <p:nvPr/>
        </p:nvSpPr>
        <p:spPr>
          <a:xfrm>
            <a:off x="6680494" y="2333626"/>
            <a:ext cx="1701506" cy="1428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spcAft>
                <a:spcPts val="400"/>
              </a:spcAft>
              <a:buClr>
                <a:srgbClr val="273D40"/>
              </a:buClr>
              <a:buSzPct val="90000"/>
            </a:pPr>
            <a:r>
              <a:rPr lang="en-US" dirty="0"/>
              <a:t>Number of HyVee stores in Iowa increased significantly during 2019-20</a:t>
            </a:r>
          </a:p>
        </p:txBody>
      </p:sp>
    </p:spTree>
    <p:extLst>
      <p:ext uri="{BB962C8B-B14F-4D97-AF65-F5344CB8AC3E}">
        <p14:creationId xmlns:p14="http://schemas.microsoft.com/office/powerpoint/2010/main" val="3551086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0;p41">
            <a:extLst>
              <a:ext uri="{FF2B5EF4-FFF2-40B4-BE49-F238E27FC236}">
                <a16:creationId xmlns:a16="http://schemas.microsoft.com/office/drawing/2014/main" id="{FDA5A8E8-62E7-FE49-8C19-8290BEC86C3B}"/>
              </a:ext>
            </a:extLst>
          </p:cNvPr>
          <p:cNvSpPr txBox="1">
            <a:spLocks noGrp="1"/>
          </p:cNvSpPr>
          <p:nvPr>
            <p:ph type="title"/>
          </p:nvPr>
        </p:nvSpPr>
        <p:spPr>
          <a:xfrm>
            <a:off x="2705101" y="340249"/>
            <a:ext cx="4067174" cy="1040876"/>
          </a:xfrm>
          <a:prstGeom prst="rect">
            <a:avLst/>
          </a:prstGeom>
        </p:spPr>
        <p:txBody>
          <a:bodyPr spcFirstLastPara="1" wrap="square" lIns="91425" tIns="91425" rIns="91425" bIns="91425" anchor="t" anchorCtr="0">
            <a:noAutofit/>
          </a:bodyPr>
          <a:lstStyle/>
          <a:p>
            <a:pPr lvl="0" algn="l"/>
            <a:r>
              <a:rPr lang="en-US" sz="3500" dirty="0"/>
              <a:t>Store Expansion</a:t>
            </a:r>
            <a:br>
              <a:rPr lang="en-US" sz="6000" dirty="0"/>
            </a:br>
            <a:r>
              <a:rPr lang="en-US" sz="1800" dirty="0"/>
              <a:t>Growth in number of stores over time </a:t>
            </a:r>
            <a:endParaRPr sz="1800" dirty="0"/>
          </a:p>
        </p:txBody>
      </p:sp>
      <p:sp>
        <p:nvSpPr>
          <p:cNvPr id="7" name="Google Shape;361;p41">
            <a:extLst>
              <a:ext uri="{FF2B5EF4-FFF2-40B4-BE49-F238E27FC236}">
                <a16:creationId xmlns:a16="http://schemas.microsoft.com/office/drawing/2014/main" id="{E2D788A1-572A-B34C-BB55-2C4D6DFC486C}"/>
              </a:ext>
            </a:extLst>
          </p:cNvPr>
          <p:cNvSpPr txBox="1">
            <a:spLocks/>
          </p:cNvSpPr>
          <p:nvPr/>
        </p:nvSpPr>
        <p:spPr>
          <a:xfrm>
            <a:off x="7267575" y="1943100"/>
            <a:ext cx="1295399" cy="1704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spcAft>
                <a:spcPts val="400"/>
              </a:spcAft>
              <a:buClr>
                <a:srgbClr val="273D40"/>
              </a:buClr>
              <a:buSzPct val="90000"/>
            </a:pPr>
            <a:r>
              <a:rPr lang="en-US" dirty="0"/>
              <a:t>Most of the growth can be attributed to the expansion in Polk county during this period</a:t>
            </a:r>
          </a:p>
        </p:txBody>
      </p:sp>
      <p:pic>
        <p:nvPicPr>
          <p:cNvPr id="2" name="Picture 1">
            <a:extLst>
              <a:ext uri="{FF2B5EF4-FFF2-40B4-BE49-F238E27FC236}">
                <a16:creationId xmlns:a16="http://schemas.microsoft.com/office/drawing/2014/main" id="{DA9C2CD0-733D-B543-85B0-E8AE0832DD14}"/>
              </a:ext>
            </a:extLst>
          </p:cNvPr>
          <p:cNvPicPr>
            <a:picLocks noChangeAspect="1"/>
          </p:cNvPicPr>
          <p:nvPr/>
        </p:nvPicPr>
        <p:blipFill>
          <a:blip r:embed="rId2"/>
          <a:stretch>
            <a:fillRect/>
          </a:stretch>
        </p:blipFill>
        <p:spPr>
          <a:xfrm>
            <a:off x="1535055" y="1533524"/>
            <a:ext cx="5809095" cy="3028951"/>
          </a:xfrm>
          <a:prstGeom prst="rect">
            <a:avLst/>
          </a:prstGeom>
        </p:spPr>
      </p:pic>
    </p:spTree>
    <p:extLst>
      <p:ext uri="{BB962C8B-B14F-4D97-AF65-F5344CB8AC3E}">
        <p14:creationId xmlns:p14="http://schemas.microsoft.com/office/powerpoint/2010/main" val="4226338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0;p41">
            <a:extLst>
              <a:ext uri="{FF2B5EF4-FFF2-40B4-BE49-F238E27FC236}">
                <a16:creationId xmlns:a16="http://schemas.microsoft.com/office/drawing/2014/main" id="{FDA5A8E8-62E7-FE49-8C19-8290BEC86C3B}"/>
              </a:ext>
            </a:extLst>
          </p:cNvPr>
          <p:cNvSpPr txBox="1">
            <a:spLocks noGrp="1"/>
          </p:cNvSpPr>
          <p:nvPr>
            <p:ph type="title"/>
          </p:nvPr>
        </p:nvSpPr>
        <p:spPr>
          <a:xfrm>
            <a:off x="2705101" y="340249"/>
            <a:ext cx="4067174" cy="1040876"/>
          </a:xfrm>
          <a:prstGeom prst="rect">
            <a:avLst/>
          </a:prstGeom>
        </p:spPr>
        <p:txBody>
          <a:bodyPr spcFirstLastPara="1" wrap="square" lIns="91425" tIns="91425" rIns="91425" bIns="91425" anchor="t" anchorCtr="0">
            <a:noAutofit/>
          </a:bodyPr>
          <a:lstStyle/>
          <a:p>
            <a:pPr lvl="0" algn="l"/>
            <a:r>
              <a:rPr lang="en-US" sz="3500" dirty="0"/>
              <a:t>Store Expansion</a:t>
            </a:r>
            <a:br>
              <a:rPr lang="en-US" sz="6000" dirty="0"/>
            </a:br>
            <a:r>
              <a:rPr lang="en-US" sz="1800" dirty="0"/>
              <a:t>Growth in number of stores over time </a:t>
            </a:r>
            <a:endParaRPr sz="1800" dirty="0"/>
          </a:p>
        </p:txBody>
      </p:sp>
      <p:sp>
        <p:nvSpPr>
          <p:cNvPr id="7" name="Google Shape;361;p41">
            <a:extLst>
              <a:ext uri="{FF2B5EF4-FFF2-40B4-BE49-F238E27FC236}">
                <a16:creationId xmlns:a16="http://schemas.microsoft.com/office/drawing/2014/main" id="{E2D788A1-572A-B34C-BB55-2C4D6DFC486C}"/>
              </a:ext>
            </a:extLst>
          </p:cNvPr>
          <p:cNvSpPr txBox="1">
            <a:spLocks/>
          </p:cNvSpPr>
          <p:nvPr/>
        </p:nvSpPr>
        <p:spPr>
          <a:xfrm>
            <a:off x="6772275" y="2152651"/>
            <a:ext cx="1401689" cy="139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Also, growth during 2019-20 accelerated by opening of new General Stores</a:t>
            </a:r>
          </a:p>
        </p:txBody>
      </p:sp>
      <p:pic>
        <p:nvPicPr>
          <p:cNvPr id="5" name="Picture 4">
            <a:extLst>
              <a:ext uri="{FF2B5EF4-FFF2-40B4-BE49-F238E27FC236}">
                <a16:creationId xmlns:a16="http://schemas.microsoft.com/office/drawing/2014/main" id="{6B274542-F79F-9649-BB39-3F053B060423}"/>
              </a:ext>
            </a:extLst>
          </p:cNvPr>
          <p:cNvPicPr>
            <a:picLocks noChangeAspect="1"/>
          </p:cNvPicPr>
          <p:nvPr/>
        </p:nvPicPr>
        <p:blipFill>
          <a:blip r:embed="rId2"/>
          <a:stretch>
            <a:fillRect/>
          </a:stretch>
        </p:blipFill>
        <p:spPr>
          <a:xfrm>
            <a:off x="1616075" y="1381125"/>
            <a:ext cx="5156200" cy="3606800"/>
          </a:xfrm>
          <a:prstGeom prst="rect">
            <a:avLst/>
          </a:prstGeom>
        </p:spPr>
      </p:pic>
    </p:spTree>
    <p:extLst>
      <p:ext uri="{BB962C8B-B14F-4D97-AF65-F5344CB8AC3E}">
        <p14:creationId xmlns:p14="http://schemas.microsoft.com/office/powerpoint/2010/main" val="1830605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17" name="Google Shape;360;p41">
            <a:extLst>
              <a:ext uri="{FF2B5EF4-FFF2-40B4-BE49-F238E27FC236}">
                <a16:creationId xmlns:a16="http://schemas.microsoft.com/office/drawing/2014/main" id="{006B1422-F45F-8847-BBBC-D5EB947767CD}"/>
              </a:ext>
            </a:extLst>
          </p:cNvPr>
          <p:cNvSpPr txBox="1">
            <a:spLocks noGrp="1"/>
          </p:cNvSpPr>
          <p:nvPr>
            <p:ph type="title"/>
          </p:nvPr>
        </p:nvSpPr>
        <p:spPr>
          <a:xfrm>
            <a:off x="628651" y="340249"/>
            <a:ext cx="4067174" cy="1040876"/>
          </a:xfrm>
          <a:prstGeom prst="rect">
            <a:avLst/>
          </a:prstGeom>
        </p:spPr>
        <p:txBody>
          <a:bodyPr spcFirstLastPara="1" wrap="square" lIns="91425" tIns="91425" rIns="91425" bIns="91425" anchor="t" anchorCtr="0">
            <a:noAutofit/>
          </a:bodyPr>
          <a:lstStyle/>
          <a:p>
            <a:pPr lvl="0" algn="l"/>
            <a:r>
              <a:rPr lang="en-US" sz="3500" dirty="0"/>
              <a:t>Store Sales</a:t>
            </a:r>
            <a:br>
              <a:rPr lang="en-US" sz="6000" dirty="0"/>
            </a:br>
            <a:r>
              <a:rPr lang="en-US" sz="1800" dirty="0"/>
              <a:t>Sales recorded by stores over the years</a:t>
            </a:r>
            <a:endParaRPr sz="1800" dirty="0"/>
          </a:p>
        </p:txBody>
      </p:sp>
      <p:pic>
        <p:nvPicPr>
          <p:cNvPr id="11266" name="Picture 2">
            <a:extLst>
              <a:ext uri="{FF2B5EF4-FFF2-40B4-BE49-F238E27FC236}">
                <a16:creationId xmlns:a16="http://schemas.microsoft.com/office/drawing/2014/main" id="{D6589267-1547-1A46-BD7F-AB4203D04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853" y="1362074"/>
            <a:ext cx="4730340" cy="3488801"/>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361;p41">
            <a:extLst>
              <a:ext uri="{FF2B5EF4-FFF2-40B4-BE49-F238E27FC236}">
                <a16:creationId xmlns:a16="http://schemas.microsoft.com/office/drawing/2014/main" id="{A307EA4F-ACED-3E41-B46F-536F19E48A44}"/>
              </a:ext>
            </a:extLst>
          </p:cNvPr>
          <p:cNvSpPr txBox="1">
            <a:spLocks/>
          </p:cNvSpPr>
          <p:nvPr/>
        </p:nvSpPr>
        <p:spPr>
          <a:xfrm>
            <a:off x="1114425" y="1943101"/>
            <a:ext cx="1401689" cy="139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HyVee stores in Polk county has registered the highest sales since 2012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17" name="Google Shape;360;p41">
            <a:extLst>
              <a:ext uri="{FF2B5EF4-FFF2-40B4-BE49-F238E27FC236}">
                <a16:creationId xmlns:a16="http://schemas.microsoft.com/office/drawing/2014/main" id="{006B1422-F45F-8847-BBBC-D5EB947767CD}"/>
              </a:ext>
            </a:extLst>
          </p:cNvPr>
          <p:cNvSpPr txBox="1">
            <a:spLocks noGrp="1"/>
          </p:cNvSpPr>
          <p:nvPr>
            <p:ph type="title"/>
          </p:nvPr>
        </p:nvSpPr>
        <p:spPr>
          <a:xfrm>
            <a:off x="628651" y="340249"/>
            <a:ext cx="4067174" cy="1040876"/>
          </a:xfrm>
          <a:prstGeom prst="rect">
            <a:avLst/>
          </a:prstGeom>
        </p:spPr>
        <p:txBody>
          <a:bodyPr spcFirstLastPara="1" wrap="square" lIns="91425" tIns="91425" rIns="91425" bIns="91425" anchor="t" anchorCtr="0">
            <a:noAutofit/>
          </a:bodyPr>
          <a:lstStyle/>
          <a:p>
            <a:pPr lvl="0" algn="l"/>
            <a:r>
              <a:rPr lang="en-US" sz="3500" dirty="0"/>
              <a:t>Store Sales</a:t>
            </a:r>
            <a:br>
              <a:rPr lang="en-US" sz="6000" dirty="0"/>
            </a:br>
            <a:r>
              <a:rPr lang="en-US" sz="1800" dirty="0"/>
              <a:t>Sales recorded by stores over the years</a:t>
            </a:r>
            <a:endParaRPr sz="1800" dirty="0"/>
          </a:p>
        </p:txBody>
      </p:sp>
      <p:sp>
        <p:nvSpPr>
          <p:cNvPr id="19" name="Google Shape;361;p41">
            <a:extLst>
              <a:ext uri="{FF2B5EF4-FFF2-40B4-BE49-F238E27FC236}">
                <a16:creationId xmlns:a16="http://schemas.microsoft.com/office/drawing/2014/main" id="{A307EA4F-ACED-3E41-B46F-536F19E48A44}"/>
              </a:ext>
            </a:extLst>
          </p:cNvPr>
          <p:cNvSpPr txBox="1">
            <a:spLocks/>
          </p:cNvSpPr>
          <p:nvPr/>
        </p:nvSpPr>
        <p:spPr>
          <a:xfrm>
            <a:off x="1114425" y="1943101"/>
            <a:ext cx="1438275" cy="1590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Liquor sales peak during Oct-Dec period which coincides with the holiday season </a:t>
            </a:r>
          </a:p>
        </p:txBody>
      </p:sp>
      <p:pic>
        <p:nvPicPr>
          <p:cNvPr id="2" name="Picture 1">
            <a:extLst>
              <a:ext uri="{FF2B5EF4-FFF2-40B4-BE49-F238E27FC236}">
                <a16:creationId xmlns:a16="http://schemas.microsoft.com/office/drawing/2014/main" id="{E05B97D0-A8D2-F64C-B7DD-543CE94FF01E}"/>
              </a:ext>
            </a:extLst>
          </p:cNvPr>
          <p:cNvPicPr>
            <a:picLocks noChangeAspect="1"/>
          </p:cNvPicPr>
          <p:nvPr/>
        </p:nvPicPr>
        <p:blipFill>
          <a:blip r:embed="rId3"/>
          <a:stretch>
            <a:fillRect/>
          </a:stretch>
        </p:blipFill>
        <p:spPr>
          <a:xfrm>
            <a:off x="2759075" y="1479550"/>
            <a:ext cx="4969604" cy="3111500"/>
          </a:xfrm>
          <a:prstGeom prst="rect">
            <a:avLst/>
          </a:prstGeom>
        </p:spPr>
      </p:pic>
    </p:spTree>
    <p:extLst>
      <p:ext uri="{BB962C8B-B14F-4D97-AF65-F5344CB8AC3E}">
        <p14:creationId xmlns:p14="http://schemas.microsoft.com/office/powerpoint/2010/main" val="1943735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17" name="Google Shape;360;p41">
            <a:extLst>
              <a:ext uri="{FF2B5EF4-FFF2-40B4-BE49-F238E27FC236}">
                <a16:creationId xmlns:a16="http://schemas.microsoft.com/office/drawing/2014/main" id="{006B1422-F45F-8847-BBBC-D5EB947767CD}"/>
              </a:ext>
            </a:extLst>
          </p:cNvPr>
          <p:cNvSpPr txBox="1">
            <a:spLocks noGrp="1"/>
          </p:cNvSpPr>
          <p:nvPr>
            <p:ph type="title"/>
          </p:nvPr>
        </p:nvSpPr>
        <p:spPr>
          <a:xfrm>
            <a:off x="628651" y="273574"/>
            <a:ext cx="4067174" cy="1040876"/>
          </a:xfrm>
          <a:prstGeom prst="rect">
            <a:avLst/>
          </a:prstGeom>
        </p:spPr>
        <p:txBody>
          <a:bodyPr spcFirstLastPara="1" wrap="square" lIns="91425" tIns="91425" rIns="91425" bIns="91425" anchor="t" anchorCtr="0">
            <a:noAutofit/>
          </a:bodyPr>
          <a:lstStyle/>
          <a:p>
            <a:pPr lvl="0" algn="l"/>
            <a:r>
              <a:rPr lang="en-US" sz="3500" dirty="0"/>
              <a:t>Store Sales</a:t>
            </a:r>
            <a:br>
              <a:rPr lang="en-US" sz="6000" dirty="0"/>
            </a:br>
            <a:r>
              <a:rPr lang="en-US" sz="1800" dirty="0"/>
              <a:t>Sales recorded by stores over the years</a:t>
            </a:r>
            <a:endParaRPr sz="1800" dirty="0"/>
          </a:p>
        </p:txBody>
      </p:sp>
      <p:sp>
        <p:nvSpPr>
          <p:cNvPr id="19" name="Google Shape;361;p41">
            <a:extLst>
              <a:ext uri="{FF2B5EF4-FFF2-40B4-BE49-F238E27FC236}">
                <a16:creationId xmlns:a16="http://schemas.microsoft.com/office/drawing/2014/main" id="{A307EA4F-ACED-3E41-B46F-536F19E48A44}"/>
              </a:ext>
            </a:extLst>
          </p:cNvPr>
          <p:cNvSpPr txBox="1">
            <a:spLocks/>
          </p:cNvSpPr>
          <p:nvPr/>
        </p:nvSpPr>
        <p:spPr>
          <a:xfrm>
            <a:off x="2662238" y="3929999"/>
            <a:ext cx="4824412" cy="842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Sales have increased in Polk county since 2019-2020 which can be explained by the opening of new stores during this period </a:t>
            </a:r>
          </a:p>
        </p:txBody>
      </p:sp>
      <p:pic>
        <p:nvPicPr>
          <p:cNvPr id="4" name="Picture 3">
            <a:extLst>
              <a:ext uri="{FF2B5EF4-FFF2-40B4-BE49-F238E27FC236}">
                <a16:creationId xmlns:a16="http://schemas.microsoft.com/office/drawing/2014/main" id="{E7955B40-6D5E-CE43-B484-B005D98CDD40}"/>
              </a:ext>
            </a:extLst>
          </p:cNvPr>
          <p:cNvPicPr>
            <a:picLocks noChangeAspect="1"/>
          </p:cNvPicPr>
          <p:nvPr/>
        </p:nvPicPr>
        <p:blipFill>
          <a:blip r:embed="rId3"/>
          <a:stretch>
            <a:fillRect/>
          </a:stretch>
        </p:blipFill>
        <p:spPr>
          <a:xfrm>
            <a:off x="518492" y="1250952"/>
            <a:ext cx="3355007" cy="2644774"/>
          </a:xfrm>
          <a:prstGeom prst="rect">
            <a:avLst/>
          </a:prstGeom>
        </p:spPr>
      </p:pic>
      <p:pic>
        <p:nvPicPr>
          <p:cNvPr id="5" name="Picture 4">
            <a:extLst>
              <a:ext uri="{FF2B5EF4-FFF2-40B4-BE49-F238E27FC236}">
                <a16:creationId xmlns:a16="http://schemas.microsoft.com/office/drawing/2014/main" id="{BBBB4CF7-E9C7-B145-8A6B-70355E8CDC5F}"/>
              </a:ext>
            </a:extLst>
          </p:cNvPr>
          <p:cNvPicPr>
            <a:picLocks noChangeAspect="1"/>
          </p:cNvPicPr>
          <p:nvPr/>
        </p:nvPicPr>
        <p:blipFill>
          <a:blip r:embed="rId4"/>
          <a:stretch>
            <a:fillRect/>
          </a:stretch>
        </p:blipFill>
        <p:spPr>
          <a:xfrm>
            <a:off x="3983658" y="1250952"/>
            <a:ext cx="3355007" cy="2702831"/>
          </a:xfrm>
          <a:prstGeom prst="rect">
            <a:avLst/>
          </a:prstGeom>
        </p:spPr>
      </p:pic>
    </p:spTree>
    <p:extLst>
      <p:ext uri="{BB962C8B-B14F-4D97-AF65-F5344CB8AC3E}">
        <p14:creationId xmlns:p14="http://schemas.microsoft.com/office/powerpoint/2010/main" val="228831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7"/>
          <p:cNvSpPr txBox="1">
            <a:spLocks noGrp="1"/>
          </p:cNvSpPr>
          <p:nvPr>
            <p:ph type="title"/>
          </p:nvPr>
        </p:nvSpPr>
        <p:spPr>
          <a:xfrm>
            <a:off x="643800" y="1742775"/>
            <a:ext cx="2751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About the project</a:t>
            </a:r>
            <a:endParaRPr sz="2200" dirty="0"/>
          </a:p>
        </p:txBody>
      </p:sp>
      <p:sp>
        <p:nvSpPr>
          <p:cNvPr id="314" name="Google Shape;314;p37"/>
          <p:cNvSpPr txBox="1">
            <a:spLocks noGrp="1"/>
          </p:cNvSpPr>
          <p:nvPr>
            <p:ph type="title" idx="2"/>
          </p:nvPr>
        </p:nvSpPr>
        <p:spPr>
          <a:xfrm>
            <a:off x="643800" y="1149600"/>
            <a:ext cx="14052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315" name="Google Shape;315;p37"/>
          <p:cNvSpPr txBox="1">
            <a:spLocks noGrp="1"/>
          </p:cNvSpPr>
          <p:nvPr>
            <p:ph type="subTitle" idx="1"/>
          </p:nvPr>
        </p:nvSpPr>
        <p:spPr>
          <a:xfrm>
            <a:off x="643798" y="2119936"/>
            <a:ext cx="2201100" cy="593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 Features, Preprocessing, Cleansing</a:t>
            </a:r>
            <a:endParaRPr dirty="0"/>
          </a:p>
        </p:txBody>
      </p:sp>
      <p:sp>
        <p:nvSpPr>
          <p:cNvPr id="316" name="Google Shape;316;p37"/>
          <p:cNvSpPr txBox="1">
            <a:spLocks noGrp="1"/>
          </p:cNvSpPr>
          <p:nvPr>
            <p:ph type="title" idx="3"/>
          </p:nvPr>
        </p:nvSpPr>
        <p:spPr>
          <a:xfrm>
            <a:off x="3357150" y="1742775"/>
            <a:ext cx="2751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EDA</a:t>
            </a:r>
            <a:endParaRPr sz="2100" dirty="0"/>
          </a:p>
        </p:txBody>
      </p:sp>
      <p:sp>
        <p:nvSpPr>
          <p:cNvPr id="317" name="Google Shape;317;p37"/>
          <p:cNvSpPr txBox="1">
            <a:spLocks noGrp="1"/>
          </p:cNvSpPr>
          <p:nvPr>
            <p:ph type="title" idx="4"/>
          </p:nvPr>
        </p:nvSpPr>
        <p:spPr>
          <a:xfrm>
            <a:off x="3357156" y="1149600"/>
            <a:ext cx="14052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
        <p:nvSpPr>
          <p:cNvPr id="318" name="Google Shape;318;p37"/>
          <p:cNvSpPr txBox="1">
            <a:spLocks noGrp="1"/>
          </p:cNvSpPr>
          <p:nvPr>
            <p:ph type="subTitle" idx="5"/>
          </p:nvPr>
        </p:nvSpPr>
        <p:spPr>
          <a:xfrm>
            <a:off x="3319497" y="2119936"/>
            <a:ext cx="2201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Exploratory data analysis and visualization</a:t>
            </a:r>
            <a:endParaRPr dirty="0"/>
          </a:p>
        </p:txBody>
      </p:sp>
      <p:sp>
        <p:nvSpPr>
          <p:cNvPr id="319" name="Google Shape;319;p37"/>
          <p:cNvSpPr txBox="1">
            <a:spLocks noGrp="1"/>
          </p:cNvSpPr>
          <p:nvPr>
            <p:ph type="title" idx="6"/>
          </p:nvPr>
        </p:nvSpPr>
        <p:spPr>
          <a:xfrm>
            <a:off x="5786027" y="1741631"/>
            <a:ext cx="2751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Store Segmentation</a:t>
            </a:r>
            <a:endParaRPr dirty="0"/>
          </a:p>
        </p:txBody>
      </p:sp>
      <p:sp>
        <p:nvSpPr>
          <p:cNvPr id="320" name="Google Shape;320;p37"/>
          <p:cNvSpPr txBox="1">
            <a:spLocks noGrp="1"/>
          </p:cNvSpPr>
          <p:nvPr>
            <p:ph type="title" idx="7"/>
          </p:nvPr>
        </p:nvSpPr>
        <p:spPr>
          <a:xfrm>
            <a:off x="5774775" y="1149375"/>
            <a:ext cx="14052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
        <p:nvSpPr>
          <p:cNvPr id="321" name="Google Shape;321;p37"/>
          <p:cNvSpPr txBox="1">
            <a:spLocks noGrp="1"/>
          </p:cNvSpPr>
          <p:nvPr>
            <p:ph type="subTitle" idx="8"/>
          </p:nvPr>
        </p:nvSpPr>
        <p:spPr>
          <a:xfrm>
            <a:off x="5789106" y="2138056"/>
            <a:ext cx="2201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Categorize to identify high-value stores </a:t>
            </a:r>
            <a:endParaRPr dirty="0"/>
          </a:p>
        </p:txBody>
      </p:sp>
      <p:sp>
        <p:nvSpPr>
          <p:cNvPr id="322" name="Google Shape;322;p37"/>
          <p:cNvSpPr txBox="1">
            <a:spLocks noGrp="1"/>
          </p:cNvSpPr>
          <p:nvPr>
            <p:ph type="title" idx="9"/>
          </p:nvPr>
        </p:nvSpPr>
        <p:spPr>
          <a:xfrm>
            <a:off x="643800" y="3532175"/>
            <a:ext cx="2751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MBA</a:t>
            </a:r>
            <a:endParaRPr dirty="0"/>
          </a:p>
        </p:txBody>
      </p:sp>
      <p:sp>
        <p:nvSpPr>
          <p:cNvPr id="323" name="Google Shape;323;p37"/>
          <p:cNvSpPr txBox="1">
            <a:spLocks noGrp="1"/>
          </p:cNvSpPr>
          <p:nvPr>
            <p:ph type="title" idx="13"/>
          </p:nvPr>
        </p:nvSpPr>
        <p:spPr>
          <a:xfrm>
            <a:off x="643800" y="2939000"/>
            <a:ext cx="14052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324" name="Google Shape;324;p37"/>
          <p:cNvSpPr txBox="1">
            <a:spLocks noGrp="1"/>
          </p:cNvSpPr>
          <p:nvPr>
            <p:ph type="subTitle" idx="14"/>
          </p:nvPr>
        </p:nvSpPr>
        <p:spPr>
          <a:xfrm>
            <a:off x="643798" y="3978149"/>
            <a:ext cx="22011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basket analysis to identify shopping patterns</a:t>
            </a:r>
            <a:endParaRPr dirty="0"/>
          </a:p>
        </p:txBody>
      </p:sp>
      <p:sp>
        <p:nvSpPr>
          <p:cNvPr id="325" name="Google Shape;325;p37"/>
          <p:cNvSpPr txBox="1">
            <a:spLocks noGrp="1"/>
          </p:cNvSpPr>
          <p:nvPr>
            <p:ph type="title" idx="15"/>
          </p:nvPr>
        </p:nvSpPr>
        <p:spPr>
          <a:xfrm>
            <a:off x="3357150" y="3532175"/>
            <a:ext cx="2751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Sales Forecasting</a:t>
            </a:r>
            <a:endParaRPr sz="2100" dirty="0"/>
          </a:p>
        </p:txBody>
      </p:sp>
      <p:sp>
        <p:nvSpPr>
          <p:cNvPr id="326" name="Google Shape;326;p37"/>
          <p:cNvSpPr txBox="1">
            <a:spLocks noGrp="1"/>
          </p:cNvSpPr>
          <p:nvPr>
            <p:ph type="title" idx="16"/>
          </p:nvPr>
        </p:nvSpPr>
        <p:spPr>
          <a:xfrm>
            <a:off x="3357156" y="2939000"/>
            <a:ext cx="14052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sp>
        <p:nvSpPr>
          <p:cNvPr id="327" name="Google Shape;327;p37"/>
          <p:cNvSpPr txBox="1">
            <a:spLocks noGrp="1"/>
          </p:cNvSpPr>
          <p:nvPr>
            <p:ph type="subTitle" idx="17"/>
          </p:nvPr>
        </p:nvSpPr>
        <p:spPr>
          <a:xfrm>
            <a:off x="3366672" y="3995150"/>
            <a:ext cx="22011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Time series analysis and sales forecast</a:t>
            </a:r>
            <a:endParaRPr dirty="0"/>
          </a:p>
        </p:txBody>
      </p:sp>
      <p:sp>
        <p:nvSpPr>
          <p:cNvPr id="328" name="Google Shape;328;p37"/>
          <p:cNvSpPr txBox="1">
            <a:spLocks noGrp="1"/>
          </p:cNvSpPr>
          <p:nvPr>
            <p:ph type="title" idx="18"/>
          </p:nvPr>
        </p:nvSpPr>
        <p:spPr>
          <a:xfrm>
            <a:off x="5804937" y="3551450"/>
            <a:ext cx="27510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dirty="0"/>
              <a:t>Conclusion</a:t>
            </a:r>
            <a:endParaRPr sz="2100" dirty="0"/>
          </a:p>
        </p:txBody>
      </p:sp>
      <p:sp>
        <p:nvSpPr>
          <p:cNvPr id="329" name="Google Shape;329;p37"/>
          <p:cNvSpPr txBox="1">
            <a:spLocks noGrp="1"/>
          </p:cNvSpPr>
          <p:nvPr>
            <p:ph type="title" idx="19"/>
          </p:nvPr>
        </p:nvSpPr>
        <p:spPr>
          <a:xfrm>
            <a:off x="5794287" y="2891375"/>
            <a:ext cx="14052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06</a:t>
            </a:r>
            <a:endParaRPr dirty="0"/>
          </a:p>
        </p:txBody>
      </p:sp>
      <p:sp>
        <p:nvSpPr>
          <p:cNvPr id="330" name="Google Shape;330;p37"/>
          <p:cNvSpPr txBox="1">
            <a:spLocks noGrp="1"/>
          </p:cNvSpPr>
          <p:nvPr>
            <p:ph type="subTitle" idx="20"/>
          </p:nvPr>
        </p:nvSpPr>
        <p:spPr>
          <a:xfrm>
            <a:off x="5851424" y="3994124"/>
            <a:ext cx="2201100" cy="593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Concluding thoughts and future work</a:t>
            </a:r>
            <a:endParaRPr dirty="0"/>
          </a:p>
        </p:txBody>
      </p:sp>
      <p:sp>
        <p:nvSpPr>
          <p:cNvPr id="331" name="Google Shape;331;p37"/>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17" name="Google Shape;360;p41">
            <a:extLst>
              <a:ext uri="{FF2B5EF4-FFF2-40B4-BE49-F238E27FC236}">
                <a16:creationId xmlns:a16="http://schemas.microsoft.com/office/drawing/2014/main" id="{006B1422-F45F-8847-BBBC-D5EB947767CD}"/>
              </a:ext>
            </a:extLst>
          </p:cNvPr>
          <p:cNvSpPr txBox="1">
            <a:spLocks noGrp="1"/>
          </p:cNvSpPr>
          <p:nvPr>
            <p:ph type="title"/>
          </p:nvPr>
        </p:nvSpPr>
        <p:spPr>
          <a:xfrm>
            <a:off x="628651" y="273574"/>
            <a:ext cx="4067174" cy="1040876"/>
          </a:xfrm>
          <a:prstGeom prst="rect">
            <a:avLst/>
          </a:prstGeom>
        </p:spPr>
        <p:txBody>
          <a:bodyPr spcFirstLastPara="1" wrap="square" lIns="91425" tIns="91425" rIns="91425" bIns="91425" anchor="t" anchorCtr="0">
            <a:noAutofit/>
          </a:bodyPr>
          <a:lstStyle/>
          <a:p>
            <a:pPr lvl="0" algn="l"/>
            <a:r>
              <a:rPr lang="en-US" sz="3500" dirty="0"/>
              <a:t>Store Sales</a:t>
            </a:r>
            <a:br>
              <a:rPr lang="en-US" sz="6000" dirty="0"/>
            </a:br>
            <a:r>
              <a:rPr lang="en-US" sz="1800" dirty="0"/>
              <a:t>Sales recorded by stores over the years</a:t>
            </a:r>
            <a:endParaRPr sz="1800" dirty="0"/>
          </a:p>
        </p:txBody>
      </p:sp>
      <p:sp>
        <p:nvSpPr>
          <p:cNvPr id="19" name="Google Shape;361;p41">
            <a:extLst>
              <a:ext uri="{FF2B5EF4-FFF2-40B4-BE49-F238E27FC236}">
                <a16:creationId xmlns:a16="http://schemas.microsoft.com/office/drawing/2014/main" id="{A307EA4F-ACED-3E41-B46F-536F19E48A44}"/>
              </a:ext>
            </a:extLst>
          </p:cNvPr>
          <p:cNvSpPr txBox="1">
            <a:spLocks/>
          </p:cNvSpPr>
          <p:nvPr/>
        </p:nvSpPr>
        <p:spPr>
          <a:xfrm>
            <a:off x="628652" y="1949124"/>
            <a:ext cx="1628774" cy="1489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HyVee stores across the state have been clocking average sales of around $90k - 100k</a:t>
            </a:r>
          </a:p>
        </p:txBody>
      </p:sp>
      <p:pic>
        <p:nvPicPr>
          <p:cNvPr id="2" name="Picture 1">
            <a:extLst>
              <a:ext uri="{FF2B5EF4-FFF2-40B4-BE49-F238E27FC236}">
                <a16:creationId xmlns:a16="http://schemas.microsoft.com/office/drawing/2014/main" id="{3212A90D-3C56-484F-8564-2B83C8AA3BC9}"/>
              </a:ext>
            </a:extLst>
          </p:cNvPr>
          <p:cNvPicPr>
            <a:picLocks noChangeAspect="1"/>
          </p:cNvPicPr>
          <p:nvPr/>
        </p:nvPicPr>
        <p:blipFill>
          <a:blip r:embed="rId3"/>
          <a:stretch>
            <a:fillRect/>
          </a:stretch>
        </p:blipFill>
        <p:spPr>
          <a:xfrm>
            <a:off x="2662238" y="1314450"/>
            <a:ext cx="4435061" cy="3454400"/>
          </a:xfrm>
          <a:prstGeom prst="rect">
            <a:avLst/>
          </a:prstGeom>
        </p:spPr>
      </p:pic>
    </p:spTree>
    <p:extLst>
      <p:ext uri="{BB962C8B-B14F-4D97-AF65-F5344CB8AC3E}">
        <p14:creationId xmlns:p14="http://schemas.microsoft.com/office/powerpoint/2010/main" val="3333496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17" name="Google Shape;360;p41">
            <a:extLst>
              <a:ext uri="{FF2B5EF4-FFF2-40B4-BE49-F238E27FC236}">
                <a16:creationId xmlns:a16="http://schemas.microsoft.com/office/drawing/2014/main" id="{006B1422-F45F-8847-BBBC-D5EB947767CD}"/>
              </a:ext>
            </a:extLst>
          </p:cNvPr>
          <p:cNvSpPr txBox="1">
            <a:spLocks noGrp="1"/>
          </p:cNvSpPr>
          <p:nvPr>
            <p:ph type="title"/>
          </p:nvPr>
        </p:nvSpPr>
        <p:spPr>
          <a:xfrm>
            <a:off x="628651" y="273574"/>
            <a:ext cx="4067174" cy="1040876"/>
          </a:xfrm>
          <a:prstGeom prst="rect">
            <a:avLst/>
          </a:prstGeom>
        </p:spPr>
        <p:txBody>
          <a:bodyPr spcFirstLastPara="1" wrap="square" lIns="91425" tIns="91425" rIns="91425" bIns="91425" anchor="t" anchorCtr="0">
            <a:noAutofit/>
          </a:bodyPr>
          <a:lstStyle/>
          <a:p>
            <a:pPr lvl="0" algn="l"/>
            <a:r>
              <a:rPr lang="en-US" sz="3500" dirty="0"/>
              <a:t>Store Sales</a:t>
            </a:r>
            <a:br>
              <a:rPr lang="en-US" sz="6000" dirty="0"/>
            </a:br>
            <a:r>
              <a:rPr lang="en-US" sz="1800" dirty="0"/>
              <a:t>Sales recorded by stores over the years</a:t>
            </a:r>
            <a:endParaRPr sz="1800" dirty="0"/>
          </a:p>
        </p:txBody>
      </p:sp>
      <p:sp>
        <p:nvSpPr>
          <p:cNvPr id="19" name="Google Shape;361;p41">
            <a:extLst>
              <a:ext uri="{FF2B5EF4-FFF2-40B4-BE49-F238E27FC236}">
                <a16:creationId xmlns:a16="http://schemas.microsoft.com/office/drawing/2014/main" id="{A307EA4F-ACED-3E41-B46F-536F19E48A44}"/>
              </a:ext>
            </a:extLst>
          </p:cNvPr>
          <p:cNvSpPr txBox="1">
            <a:spLocks/>
          </p:cNvSpPr>
          <p:nvPr/>
        </p:nvSpPr>
        <p:spPr>
          <a:xfrm>
            <a:off x="419100" y="1314450"/>
            <a:ext cx="2190749" cy="25146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Food &amp; Drugstores had the highest average sales, fewer stores of this type is the most likely reason</a:t>
            </a:r>
          </a:p>
          <a:p>
            <a:pPr marL="285750" indent="-285750" algn="l">
              <a:spcAft>
                <a:spcPts val="400"/>
              </a:spcAft>
              <a:buClr>
                <a:srgbClr val="273D40"/>
              </a:buClr>
              <a:buSzPct val="90000"/>
              <a:buFont typeface="Arial" panose="020B0604020202020204" pitchFamily="34" charset="0"/>
              <a:buChar char="•"/>
            </a:pPr>
            <a:r>
              <a:rPr lang="en-US" dirty="0"/>
              <a:t>Average sales decreasing for General Stores. Too many stores sharing the pie?</a:t>
            </a:r>
          </a:p>
        </p:txBody>
      </p:sp>
      <p:pic>
        <p:nvPicPr>
          <p:cNvPr id="3" name="Picture 2">
            <a:extLst>
              <a:ext uri="{FF2B5EF4-FFF2-40B4-BE49-F238E27FC236}">
                <a16:creationId xmlns:a16="http://schemas.microsoft.com/office/drawing/2014/main" id="{A6AC9BD8-3BB5-0940-9A4E-4C0EF7B106AC}"/>
              </a:ext>
            </a:extLst>
          </p:cNvPr>
          <p:cNvPicPr>
            <a:picLocks noChangeAspect="1"/>
          </p:cNvPicPr>
          <p:nvPr/>
        </p:nvPicPr>
        <p:blipFill>
          <a:blip r:embed="rId3"/>
          <a:stretch>
            <a:fillRect/>
          </a:stretch>
        </p:blipFill>
        <p:spPr>
          <a:xfrm>
            <a:off x="2728913" y="1323974"/>
            <a:ext cx="4580290" cy="3622675"/>
          </a:xfrm>
          <a:prstGeom prst="rect">
            <a:avLst/>
          </a:prstGeom>
        </p:spPr>
      </p:pic>
    </p:spTree>
    <p:extLst>
      <p:ext uri="{BB962C8B-B14F-4D97-AF65-F5344CB8AC3E}">
        <p14:creationId xmlns:p14="http://schemas.microsoft.com/office/powerpoint/2010/main" val="2353153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20" name="Google Shape;360;p41">
            <a:extLst>
              <a:ext uri="{FF2B5EF4-FFF2-40B4-BE49-F238E27FC236}">
                <a16:creationId xmlns:a16="http://schemas.microsoft.com/office/drawing/2014/main" id="{1018E2BC-471D-4440-932D-FC56C54FF9E7}"/>
              </a:ext>
            </a:extLst>
          </p:cNvPr>
          <p:cNvSpPr txBox="1">
            <a:spLocks noGrp="1"/>
          </p:cNvSpPr>
          <p:nvPr>
            <p:ph type="title"/>
          </p:nvPr>
        </p:nvSpPr>
        <p:spPr>
          <a:xfrm>
            <a:off x="628651" y="273574"/>
            <a:ext cx="4067174" cy="1040876"/>
          </a:xfrm>
          <a:prstGeom prst="rect">
            <a:avLst/>
          </a:prstGeom>
        </p:spPr>
        <p:txBody>
          <a:bodyPr spcFirstLastPara="1" wrap="square" lIns="91425" tIns="91425" rIns="91425" bIns="91425" anchor="t" anchorCtr="0">
            <a:noAutofit/>
          </a:bodyPr>
          <a:lstStyle/>
          <a:p>
            <a:pPr lvl="0" algn="l"/>
            <a:r>
              <a:rPr lang="en-US" sz="3500" dirty="0"/>
              <a:t>Store Vendors</a:t>
            </a:r>
            <a:br>
              <a:rPr lang="en-US" sz="6000" dirty="0"/>
            </a:br>
            <a:r>
              <a:rPr lang="en-US" sz="1800" dirty="0"/>
              <a:t>Insights into HyVee’s vendors</a:t>
            </a:r>
            <a:endParaRPr sz="1800" dirty="0"/>
          </a:p>
        </p:txBody>
      </p:sp>
      <p:pic>
        <p:nvPicPr>
          <p:cNvPr id="4" name="Picture 3">
            <a:extLst>
              <a:ext uri="{FF2B5EF4-FFF2-40B4-BE49-F238E27FC236}">
                <a16:creationId xmlns:a16="http://schemas.microsoft.com/office/drawing/2014/main" id="{4A47E2C7-3BD1-9F40-AC08-69A15BED29D6}"/>
              </a:ext>
            </a:extLst>
          </p:cNvPr>
          <p:cNvPicPr>
            <a:picLocks noChangeAspect="1"/>
          </p:cNvPicPr>
          <p:nvPr/>
        </p:nvPicPr>
        <p:blipFill>
          <a:blip r:embed="rId3"/>
          <a:stretch>
            <a:fillRect/>
          </a:stretch>
        </p:blipFill>
        <p:spPr>
          <a:xfrm>
            <a:off x="1735897" y="1314450"/>
            <a:ext cx="4655378" cy="3675808"/>
          </a:xfrm>
          <a:prstGeom prst="rect">
            <a:avLst/>
          </a:prstGeom>
        </p:spPr>
      </p:pic>
      <p:sp>
        <p:nvSpPr>
          <p:cNvPr id="23" name="Google Shape;361;p41">
            <a:extLst>
              <a:ext uri="{FF2B5EF4-FFF2-40B4-BE49-F238E27FC236}">
                <a16:creationId xmlns:a16="http://schemas.microsoft.com/office/drawing/2014/main" id="{492EA08C-285E-9945-82B3-423DE59B4BDC}"/>
              </a:ext>
            </a:extLst>
          </p:cNvPr>
          <p:cNvSpPr txBox="1">
            <a:spLocks/>
          </p:cNvSpPr>
          <p:nvPr/>
        </p:nvSpPr>
        <p:spPr>
          <a:xfrm>
            <a:off x="6457950" y="1847851"/>
            <a:ext cx="1466850" cy="1590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Top three vendors account for almost 50% of the total transactional volume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20" name="Google Shape;360;p41">
            <a:extLst>
              <a:ext uri="{FF2B5EF4-FFF2-40B4-BE49-F238E27FC236}">
                <a16:creationId xmlns:a16="http://schemas.microsoft.com/office/drawing/2014/main" id="{1018E2BC-471D-4440-932D-FC56C54FF9E7}"/>
              </a:ext>
            </a:extLst>
          </p:cNvPr>
          <p:cNvSpPr txBox="1">
            <a:spLocks noGrp="1"/>
          </p:cNvSpPr>
          <p:nvPr>
            <p:ph type="title"/>
          </p:nvPr>
        </p:nvSpPr>
        <p:spPr>
          <a:xfrm>
            <a:off x="628651" y="273574"/>
            <a:ext cx="4067174" cy="1040876"/>
          </a:xfrm>
          <a:prstGeom prst="rect">
            <a:avLst/>
          </a:prstGeom>
        </p:spPr>
        <p:txBody>
          <a:bodyPr spcFirstLastPara="1" wrap="square" lIns="91425" tIns="91425" rIns="91425" bIns="91425" anchor="t" anchorCtr="0">
            <a:noAutofit/>
          </a:bodyPr>
          <a:lstStyle/>
          <a:p>
            <a:pPr lvl="0" algn="l"/>
            <a:r>
              <a:rPr lang="en-US" sz="3500" dirty="0"/>
              <a:t>Store Vendors</a:t>
            </a:r>
            <a:br>
              <a:rPr lang="en-US" sz="6000" dirty="0"/>
            </a:br>
            <a:r>
              <a:rPr lang="en-US" sz="1800" dirty="0"/>
              <a:t>Insights into HyVee’s vendors</a:t>
            </a:r>
            <a:endParaRPr sz="1800" dirty="0"/>
          </a:p>
        </p:txBody>
      </p:sp>
      <p:sp>
        <p:nvSpPr>
          <p:cNvPr id="23" name="Google Shape;361;p41">
            <a:extLst>
              <a:ext uri="{FF2B5EF4-FFF2-40B4-BE49-F238E27FC236}">
                <a16:creationId xmlns:a16="http://schemas.microsoft.com/office/drawing/2014/main" id="{492EA08C-285E-9945-82B3-423DE59B4BDC}"/>
              </a:ext>
            </a:extLst>
          </p:cNvPr>
          <p:cNvSpPr txBox="1">
            <a:spLocks/>
          </p:cNvSpPr>
          <p:nvPr/>
        </p:nvSpPr>
        <p:spPr>
          <a:xfrm>
            <a:off x="1905001" y="4162425"/>
            <a:ext cx="6343649" cy="8286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Transaction volume has dipped for Diageo/Jim Beam over the years whereas there is significant increase in business for Sazerac Inc. possibly indicating the increase in popularity of their brands, especially in the whiskey segment</a:t>
            </a:r>
          </a:p>
        </p:txBody>
      </p:sp>
      <p:pic>
        <p:nvPicPr>
          <p:cNvPr id="2" name="Picture 1">
            <a:extLst>
              <a:ext uri="{FF2B5EF4-FFF2-40B4-BE49-F238E27FC236}">
                <a16:creationId xmlns:a16="http://schemas.microsoft.com/office/drawing/2014/main" id="{1E34E815-348B-EB4E-8BF2-2615DFD3FC49}"/>
              </a:ext>
            </a:extLst>
          </p:cNvPr>
          <p:cNvPicPr>
            <a:picLocks noChangeAspect="1"/>
          </p:cNvPicPr>
          <p:nvPr/>
        </p:nvPicPr>
        <p:blipFill>
          <a:blip r:embed="rId3"/>
          <a:stretch>
            <a:fillRect/>
          </a:stretch>
        </p:blipFill>
        <p:spPr>
          <a:xfrm>
            <a:off x="1146784" y="1247775"/>
            <a:ext cx="6682765" cy="3078454"/>
          </a:xfrm>
          <a:prstGeom prst="rect">
            <a:avLst/>
          </a:prstGeom>
        </p:spPr>
      </p:pic>
    </p:spTree>
    <p:extLst>
      <p:ext uri="{BB962C8B-B14F-4D97-AF65-F5344CB8AC3E}">
        <p14:creationId xmlns:p14="http://schemas.microsoft.com/office/powerpoint/2010/main" val="1483861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8" name="Google Shape;360;p41">
            <a:extLst>
              <a:ext uri="{FF2B5EF4-FFF2-40B4-BE49-F238E27FC236}">
                <a16:creationId xmlns:a16="http://schemas.microsoft.com/office/drawing/2014/main" id="{82767B3B-2C74-B844-97A7-5FDA0EE833A4}"/>
              </a:ext>
            </a:extLst>
          </p:cNvPr>
          <p:cNvSpPr txBox="1">
            <a:spLocks noGrp="1"/>
          </p:cNvSpPr>
          <p:nvPr>
            <p:ph type="title"/>
          </p:nvPr>
        </p:nvSpPr>
        <p:spPr>
          <a:xfrm>
            <a:off x="1693880" y="301855"/>
            <a:ext cx="4067174" cy="1040876"/>
          </a:xfrm>
          <a:prstGeom prst="rect">
            <a:avLst/>
          </a:prstGeom>
        </p:spPr>
        <p:txBody>
          <a:bodyPr spcFirstLastPara="1" wrap="square" lIns="91425" tIns="91425" rIns="91425" bIns="91425" anchor="t" anchorCtr="0">
            <a:noAutofit/>
          </a:bodyPr>
          <a:lstStyle/>
          <a:p>
            <a:pPr lvl="0" algn="l"/>
            <a:r>
              <a:rPr lang="en-US" sz="3500" dirty="0"/>
              <a:t>Store Inventory</a:t>
            </a:r>
            <a:br>
              <a:rPr lang="en-US" sz="6000" dirty="0"/>
            </a:br>
            <a:r>
              <a:rPr lang="en-US" sz="1800" dirty="0"/>
              <a:t>Most popular liquor products in stores</a:t>
            </a:r>
            <a:endParaRPr sz="1800" dirty="0"/>
          </a:p>
        </p:txBody>
      </p:sp>
      <p:pic>
        <p:nvPicPr>
          <p:cNvPr id="6" name="Picture 5">
            <a:extLst>
              <a:ext uri="{FF2B5EF4-FFF2-40B4-BE49-F238E27FC236}">
                <a16:creationId xmlns:a16="http://schemas.microsoft.com/office/drawing/2014/main" id="{053EBBD4-873A-0A45-833D-B3CE00A3CBEB}"/>
              </a:ext>
            </a:extLst>
          </p:cNvPr>
          <p:cNvPicPr>
            <a:picLocks noChangeAspect="1"/>
          </p:cNvPicPr>
          <p:nvPr/>
        </p:nvPicPr>
        <p:blipFill>
          <a:blip r:embed="rId3"/>
          <a:stretch>
            <a:fillRect/>
          </a:stretch>
        </p:blipFill>
        <p:spPr>
          <a:xfrm>
            <a:off x="1414021" y="1222481"/>
            <a:ext cx="4667838" cy="3179837"/>
          </a:xfrm>
          <a:prstGeom prst="rect">
            <a:avLst/>
          </a:prstGeom>
        </p:spPr>
      </p:pic>
      <p:sp>
        <p:nvSpPr>
          <p:cNvPr id="11" name="Google Shape;361;p41">
            <a:extLst>
              <a:ext uri="{FF2B5EF4-FFF2-40B4-BE49-F238E27FC236}">
                <a16:creationId xmlns:a16="http://schemas.microsoft.com/office/drawing/2014/main" id="{16E44AAA-0200-4141-95F8-8C791E5C64F0}"/>
              </a:ext>
            </a:extLst>
          </p:cNvPr>
          <p:cNvSpPr txBox="1">
            <a:spLocks/>
          </p:cNvSpPr>
          <p:nvPr/>
        </p:nvSpPr>
        <p:spPr>
          <a:xfrm>
            <a:off x="6081859" y="1546193"/>
            <a:ext cx="1466850" cy="1590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Vodka and whiskey by far the most popular types of spirits consumed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8" name="Google Shape;360;p41">
            <a:extLst>
              <a:ext uri="{FF2B5EF4-FFF2-40B4-BE49-F238E27FC236}">
                <a16:creationId xmlns:a16="http://schemas.microsoft.com/office/drawing/2014/main" id="{82767B3B-2C74-B844-97A7-5FDA0EE833A4}"/>
              </a:ext>
            </a:extLst>
          </p:cNvPr>
          <p:cNvSpPr txBox="1">
            <a:spLocks noGrp="1"/>
          </p:cNvSpPr>
          <p:nvPr>
            <p:ph type="title"/>
          </p:nvPr>
        </p:nvSpPr>
        <p:spPr>
          <a:xfrm>
            <a:off x="1693880" y="301855"/>
            <a:ext cx="4067174" cy="1040876"/>
          </a:xfrm>
          <a:prstGeom prst="rect">
            <a:avLst/>
          </a:prstGeom>
        </p:spPr>
        <p:txBody>
          <a:bodyPr spcFirstLastPara="1" wrap="square" lIns="91425" tIns="91425" rIns="91425" bIns="91425" anchor="t" anchorCtr="0">
            <a:noAutofit/>
          </a:bodyPr>
          <a:lstStyle/>
          <a:p>
            <a:pPr lvl="0" algn="l"/>
            <a:r>
              <a:rPr lang="en-US" sz="3500" dirty="0"/>
              <a:t>Store Inventory</a:t>
            </a:r>
            <a:br>
              <a:rPr lang="en-US" sz="6000" dirty="0"/>
            </a:br>
            <a:r>
              <a:rPr lang="en-US" sz="1800" dirty="0"/>
              <a:t>Most popular liquor products in stores</a:t>
            </a:r>
            <a:endParaRPr sz="1800" dirty="0"/>
          </a:p>
        </p:txBody>
      </p:sp>
      <p:sp>
        <p:nvSpPr>
          <p:cNvPr id="11" name="Google Shape;361;p41">
            <a:extLst>
              <a:ext uri="{FF2B5EF4-FFF2-40B4-BE49-F238E27FC236}">
                <a16:creationId xmlns:a16="http://schemas.microsoft.com/office/drawing/2014/main" id="{16E44AAA-0200-4141-95F8-8C791E5C64F0}"/>
              </a:ext>
            </a:extLst>
          </p:cNvPr>
          <p:cNvSpPr txBox="1">
            <a:spLocks/>
          </p:cNvSpPr>
          <p:nvPr/>
        </p:nvSpPr>
        <p:spPr>
          <a:xfrm>
            <a:off x="1704434" y="3043581"/>
            <a:ext cx="1613801" cy="1698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Consumer choices have increased in segments like vodka and whiskey with their increasing popularity</a:t>
            </a:r>
          </a:p>
        </p:txBody>
      </p:sp>
      <p:pic>
        <p:nvPicPr>
          <p:cNvPr id="2" name="Picture 1">
            <a:extLst>
              <a:ext uri="{FF2B5EF4-FFF2-40B4-BE49-F238E27FC236}">
                <a16:creationId xmlns:a16="http://schemas.microsoft.com/office/drawing/2014/main" id="{0E9C82E2-A78C-9B4E-B903-6D0BFC3D0770}"/>
              </a:ext>
            </a:extLst>
          </p:cNvPr>
          <p:cNvPicPr>
            <a:picLocks noChangeAspect="1"/>
          </p:cNvPicPr>
          <p:nvPr/>
        </p:nvPicPr>
        <p:blipFill>
          <a:blip r:embed="rId3"/>
          <a:stretch>
            <a:fillRect/>
          </a:stretch>
        </p:blipFill>
        <p:spPr>
          <a:xfrm>
            <a:off x="1574275" y="1349670"/>
            <a:ext cx="2101668" cy="1590674"/>
          </a:xfrm>
          <a:prstGeom prst="rect">
            <a:avLst/>
          </a:prstGeom>
        </p:spPr>
      </p:pic>
      <p:pic>
        <p:nvPicPr>
          <p:cNvPr id="3" name="Picture 2">
            <a:extLst>
              <a:ext uri="{FF2B5EF4-FFF2-40B4-BE49-F238E27FC236}">
                <a16:creationId xmlns:a16="http://schemas.microsoft.com/office/drawing/2014/main" id="{789B7034-E858-5849-835E-DF69912EB678}"/>
              </a:ext>
            </a:extLst>
          </p:cNvPr>
          <p:cNvPicPr>
            <a:picLocks noChangeAspect="1"/>
          </p:cNvPicPr>
          <p:nvPr/>
        </p:nvPicPr>
        <p:blipFill>
          <a:blip r:embed="rId4"/>
          <a:stretch>
            <a:fillRect/>
          </a:stretch>
        </p:blipFill>
        <p:spPr>
          <a:xfrm>
            <a:off x="3770212" y="1198545"/>
            <a:ext cx="3588704" cy="2854981"/>
          </a:xfrm>
          <a:prstGeom prst="rect">
            <a:avLst/>
          </a:prstGeom>
        </p:spPr>
      </p:pic>
    </p:spTree>
    <p:extLst>
      <p:ext uri="{BB962C8B-B14F-4D97-AF65-F5344CB8AC3E}">
        <p14:creationId xmlns:p14="http://schemas.microsoft.com/office/powerpoint/2010/main" val="104283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txBox="1">
            <a:spLocks noGrp="1"/>
          </p:cNvSpPr>
          <p:nvPr>
            <p:ph type="title"/>
          </p:nvPr>
        </p:nvSpPr>
        <p:spPr>
          <a:xfrm>
            <a:off x="742375" y="2098250"/>
            <a:ext cx="3539100" cy="15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Store Segmentation</a:t>
            </a:r>
            <a:endParaRPr dirty="0"/>
          </a:p>
        </p:txBody>
      </p:sp>
      <p:sp>
        <p:nvSpPr>
          <p:cNvPr id="337" name="Google Shape;337;p38"/>
          <p:cNvSpPr txBox="1">
            <a:spLocks noGrp="1"/>
          </p:cNvSpPr>
          <p:nvPr>
            <p:ph type="title" idx="2"/>
          </p:nvPr>
        </p:nvSpPr>
        <p:spPr>
          <a:xfrm>
            <a:off x="742375" y="804425"/>
            <a:ext cx="2086500" cy="13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
        <p:nvSpPr>
          <p:cNvPr id="338" name="Google Shape;338;p38"/>
          <p:cNvSpPr txBox="1">
            <a:spLocks noGrp="1"/>
          </p:cNvSpPr>
          <p:nvPr>
            <p:ph type="subTitle" idx="1"/>
          </p:nvPr>
        </p:nvSpPr>
        <p:spPr>
          <a:xfrm>
            <a:off x="742375" y="3611350"/>
            <a:ext cx="3371400" cy="713400"/>
          </a:xfrm>
          <a:prstGeom prst="rect">
            <a:avLst/>
          </a:prstGeom>
        </p:spPr>
        <p:txBody>
          <a:bodyPr spcFirstLastPara="1" wrap="square" lIns="91425" tIns="91425" rIns="91425" bIns="91425" anchor="t" anchorCtr="0">
            <a:noAutofit/>
          </a:bodyPr>
          <a:lstStyle/>
          <a:p>
            <a:pPr marL="0" lvl="0" indent="0"/>
            <a:r>
              <a:rPr lang="en-US" dirty="0"/>
              <a:t>Categorize to identify high-value stores </a:t>
            </a:r>
          </a:p>
        </p:txBody>
      </p:sp>
    </p:spTree>
    <p:extLst>
      <p:ext uri="{BB962C8B-B14F-4D97-AF65-F5344CB8AC3E}">
        <p14:creationId xmlns:p14="http://schemas.microsoft.com/office/powerpoint/2010/main" val="1653962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20" name="Google Shape;360;p41">
            <a:extLst>
              <a:ext uri="{FF2B5EF4-FFF2-40B4-BE49-F238E27FC236}">
                <a16:creationId xmlns:a16="http://schemas.microsoft.com/office/drawing/2014/main" id="{88FCA7E6-FE81-144D-BA39-B5EEC9BD360D}"/>
              </a:ext>
            </a:extLst>
          </p:cNvPr>
          <p:cNvSpPr txBox="1">
            <a:spLocks noGrp="1"/>
          </p:cNvSpPr>
          <p:nvPr>
            <p:ph type="title"/>
          </p:nvPr>
        </p:nvSpPr>
        <p:spPr>
          <a:xfrm>
            <a:off x="2903456" y="273574"/>
            <a:ext cx="4176074" cy="1040876"/>
          </a:xfrm>
          <a:prstGeom prst="rect">
            <a:avLst/>
          </a:prstGeom>
        </p:spPr>
        <p:txBody>
          <a:bodyPr spcFirstLastPara="1" wrap="square" lIns="91425" tIns="91425" rIns="91425" bIns="91425" anchor="t" anchorCtr="0">
            <a:noAutofit/>
          </a:bodyPr>
          <a:lstStyle/>
          <a:p>
            <a:pPr lvl="0"/>
            <a:r>
              <a:rPr lang="en-US" sz="3500" dirty="0"/>
              <a:t>Store Segmentation</a:t>
            </a:r>
            <a:br>
              <a:rPr lang="en-US" sz="6000" dirty="0"/>
            </a:br>
            <a:r>
              <a:rPr lang="en-US" sz="1800" dirty="0"/>
              <a:t>Determine the most valuable stores</a:t>
            </a:r>
            <a:endParaRPr sz="1800" dirty="0"/>
          </a:p>
        </p:txBody>
      </p:sp>
      <p:pic>
        <p:nvPicPr>
          <p:cNvPr id="14" name="Picture 13">
            <a:extLst>
              <a:ext uri="{FF2B5EF4-FFF2-40B4-BE49-F238E27FC236}">
                <a16:creationId xmlns:a16="http://schemas.microsoft.com/office/drawing/2014/main" id="{A890AE97-F440-BF4E-968C-127F78A897F8}"/>
              </a:ext>
            </a:extLst>
          </p:cNvPr>
          <p:cNvPicPr>
            <a:picLocks noChangeAspect="1"/>
          </p:cNvPicPr>
          <p:nvPr/>
        </p:nvPicPr>
        <p:blipFill>
          <a:blip r:embed="rId3"/>
          <a:stretch>
            <a:fillRect/>
          </a:stretch>
        </p:blipFill>
        <p:spPr>
          <a:xfrm>
            <a:off x="1329065" y="1314450"/>
            <a:ext cx="4939760" cy="3681755"/>
          </a:xfrm>
          <a:prstGeom prst="rect">
            <a:avLst/>
          </a:prstGeom>
        </p:spPr>
      </p:pic>
      <p:sp>
        <p:nvSpPr>
          <p:cNvPr id="23" name="Google Shape;361;p41">
            <a:extLst>
              <a:ext uri="{FF2B5EF4-FFF2-40B4-BE49-F238E27FC236}">
                <a16:creationId xmlns:a16="http://schemas.microsoft.com/office/drawing/2014/main" id="{E2846C41-DC5E-9642-ACDE-2F2AC4E5A7A0}"/>
              </a:ext>
            </a:extLst>
          </p:cNvPr>
          <p:cNvSpPr txBox="1">
            <a:spLocks/>
          </p:cNvSpPr>
          <p:nvPr/>
        </p:nvSpPr>
        <p:spPr>
          <a:xfrm>
            <a:off x="6272628" y="1457227"/>
            <a:ext cx="2569714" cy="1219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Recency, Frequency, and Monetary Value (RFM) was used to segment stores into three categories (low, mid, high value)</a:t>
            </a:r>
          </a:p>
        </p:txBody>
      </p:sp>
      <p:sp>
        <p:nvSpPr>
          <p:cNvPr id="24" name="Google Shape;361;p41">
            <a:extLst>
              <a:ext uri="{FF2B5EF4-FFF2-40B4-BE49-F238E27FC236}">
                <a16:creationId xmlns:a16="http://schemas.microsoft.com/office/drawing/2014/main" id="{19AD8C99-D711-884E-B23B-5ACBAE019A98}"/>
              </a:ext>
            </a:extLst>
          </p:cNvPr>
          <p:cNvSpPr txBox="1">
            <a:spLocks/>
          </p:cNvSpPr>
          <p:nvPr/>
        </p:nvSpPr>
        <p:spPr>
          <a:xfrm>
            <a:off x="6268826" y="2677212"/>
            <a:ext cx="1366886" cy="21927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The most valuable store is      Hy-Vee Food Store / Urbandale located at Douglas, Polk county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txBox="1">
            <a:spLocks noGrp="1"/>
          </p:cNvSpPr>
          <p:nvPr>
            <p:ph type="title"/>
          </p:nvPr>
        </p:nvSpPr>
        <p:spPr>
          <a:xfrm>
            <a:off x="742375" y="2098250"/>
            <a:ext cx="3539100" cy="15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Basket Analysis</a:t>
            </a:r>
            <a:endParaRPr dirty="0"/>
          </a:p>
        </p:txBody>
      </p:sp>
      <p:sp>
        <p:nvSpPr>
          <p:cNvPr id="337" name="Google Shape;337;p38"/>
          <p:cNvSpPr txBox="1">
            <a:spLocks noGrp="1"/>
          </p:cNvSpPr>
          <p:nvPr>
            <p:ph type="title" idx="2"/>
          </p:nvPr>
        </p:nvSpPr>
        <p:spPr>
          <a:xfrm>
            <a:off x="742375" y="804425"/>
            <a:ext cx="2086500" cy="13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338" name="Google Shape;338;p38"/>
          <p:cNvSpPr txBox="1">
            <a:spLocks noGrp="1"/>
          </p:cNvSpPr>
          <p:nvPr>
            <p:ph type="subTitle" idx="1"/>
          </p:nvPr>
        </p:nvSpPr>
        <p:spPr>
          <a:xfrm>
            <a:off x="742375" y="3611350"/>
            <a:ext cx="3371400" cy="713400"/>
          </a:xfrm>
          <a:prstGeom prst="rect">
            <a:avLst/>
          </a:prstGeom>
        </p:spPr>
        <p:txBody>
          <a:bodyPr spcFirstLastPara="1" wrap="square" lIns="91425" tIns="91425" rIns="91425" bIns="91425" anchor="t" anchorCtr="0">
            <a:noAutofit/>
          </a:bodyPr>
          <a:lstStyle/>
          <a:p>
            <a:pPr marL="0" lvl="0" indent="0"/>
            <a:r>
              <a:rPr lang="en-US" dirty="0"/>
              <a:t>Market Basket Analysis to identify shopping patterns</a:t>
            </a:r>
          </a:p>
        </p:txBody>
      </p:sp>
    </p:spTree>
    <p:extLst>
      <p:ext uri="{BB962C8B-B14F-4D97-AF65-F5344CB8AC3E}">
        <p14:creationId xmlns:p14="http://schemas.microsoft.com/office/powerpoint/2010/main" val="1758737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6" name="Google Shape;360;p41">
            <a:extLst>
              <a:ext uri="{FF2B5EF4-FFF2-40B4-BE49-F238E27FC236}">
                <a16:creationId xmlns:a16="http://schemas.microsoft.com/office/drawing/2014/main" id="{A649B687-E1D4-7346-B94B-A188CFEE110E}"/>
              </a:ext>
            </a:extLst>
          </p:cNvPr>
          <p:cNvSpPr txBox="1">
            <a:spLocks noGrp="1"/>
          </p:cNvSpPr>
          <p:nvPr>
            <p:ph type="title"/>
          </p:nvPr>
        </p:nvSpPr>
        <p:spPr>
          <a:xfrm>
            <a:off x="377071" y="264148"/>
            <a:ext cx="5788059" cy="1281848"/>
          </a:xfrm>
          <a:prstGeom prst="rect">
            <a:avLst/>
          </a:prstGeom>
        </p:spPr>
        <p:txBody>
          <a:bodyPr spcFirstLastPara="1" wrap="square" lIns="91425" tIns="91425" rIns="91425" bIns="91425" anchor="t" anchorCtr="0">
            <a:noAutofit/>
          </a:bodyPr>
          <a:lstStyle/>
          <a:p>
            <a:pPr lvl="0"/>
            <a:r>
              <a:rPr lang="en-US" sz="3500" dirty="0"/>
              <a:t>Market </a:t>
            </a:r>
            <a:r>
              <a:rPr lang="en-US" dirty="0"/>
              <a:t>B</a:t>
            </a:r>
            <a:r>
              <a:rPr lang="en-US" sz="3500" dirty="0"/>
              <a:t>asket Analysis</a:t>
            </a:r>
            <a:br>
              <a:rPr lang="en-US" sz="6000" dirty="0"/>
            </a:br>
            <a:r>
              <a:rPr lang="en-US" sz="1800" dirty="0"/>
              <a:t>What items are bought together in the most </a:t>
            </a:r>
            <a:br>
              <a:rPr lang="en-US" sz="1800" dirty="0"/>
            </a:br>
            <a:r>
              <a:rPr lang="en-US" sz="1800" dirty="0"/>
              <a:t>popular store?</a:t>
            </a:r>
            <a:endParaRPr sz="1800" dirty="0"/>
          </a:p>
        </p:txBody>
      </p:sp>
      <p:pic>
        <p:nvPicPr>
          <p:cNvPr id="7" name="Picture 6">
            <a:extLst>
              <a:ext uri="{FF2B5EF4-FFF2-40B4-BE49-F238E27FC236}">
                <a16:creationId xmlns:a16="http://schemas.microsoft.com/office/drawing/2014/main" id="{B4B5B111-1325-DA42-AA59-F1248DE35554}"/>
              </a:ext>
            </a:extLst>
          </p:cNvPr>
          <p:cNvPicPr>
            <a:picLocks noChangeAspect="1"/>
          </p:cNvPicPr>
          <p:nvPr/>
        </p:nvPicPr>
        <p:blipFill>
          <a:blip r:embed="rId3"/>
          <a:stretch>
            <a:fillRect/>
          </a:stretch>
        </p:blipFill>
        <p:spPr>
          <a:xfrm>
            <a:off x="999238" y="1545996"/>
            <a:ext cx="4864232" cy="3242821"/>
          </a:xfrm>
          <a:prstGeom prst="rect">
            <a:avLst/>
          </a:prstGeom>
        </p:spPr>
      </p:pic>
      <p:sp>
        <p:nvSpPr>
          <p:cNvPr id="15" name="Google Shape;361;p41">
            <a:extLst>
              <a:ext uri="{FF2B5EF4-FFF2-40B4-BE49-F238E27FC236}">
                <a16:creationId xmlns:a16="http://schemas.microsoft.com/office/drawing/2014/main" id="{D594F4E9-8CB6-4243-BF1F-D9C40E775CEF}"/>
              </a:ext>
            </a:extLst>
          </p:cNvPr>
          <p:cNvSpPr txBox="1">
            <a:spLocks/>
          </p:cNvSpPr>
          <p:nvPr/>
        </p:nvSpPr>
        <p:spPr>
          <a:xfrm>
            <a:off x="6276434" y="1545996"/>
            <a:ext cx="1990873" cy="3016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MBA was limited to the 150 most popular items in the HyVee Douglas store</a:t>
            </a:r>
          </a:p>
          <a:p>
            <a:pPr marL="285750" indent="-285750" algn="l">
              <a:spcAft>
                <a:spcPts val="400"/>
              </a:spcAft>
              <a:buClr>
                <a:srgbClr val="273D40"/>
              </a:buClr>
              <a:buSzPct val="90000"/>
              <a:buFont typeface="Arial" panose="020B0604020202020204" pitchFamily="34" charset="0"/>
              <a:buChar char="•"/>
            </a:pPr>
            <a:r>
              <a:rPr lang="en-US" dirty="0"/>
              <a:t>Hawkeye vodka, a favorite among shoppers (priced at $14.99 for 1.75 liters). Top-selling vodka and #3 best selling liquor brand in Iowa</a:t>
            </a:r>
          </a:p>
          <a:p>
            <a:pPr marL="285750" indent="-285750" algn="l">
              <a:spcAft>
                <a:spcPts val="400"/>
              </a:spcAft>
              <a:buClr>
                <a:srgbClr val="273D40"/>
              </a:buClr>
              <a:buSzPct val="90000"/>
              <a:buFont typeface="Arial" panose="020B0604020202020204" pitchFamily="34" charset="0"/>
              <a:buChar cha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txBox="1">
            <a:spLocks noGrp="1"/>
          </p:cNvSpPr>
          <p:nvPr>
            <p:ph type="title"/>
          </p:nvPr>
        </p:nvSpPr>
        <p:spPr>
          <a:xfrm>
            <a:off x="742375" y="2098250"/>
            <a:ext cx="3539100" cy="15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project</a:t>
            </a:r>
            <a:endParaRPr/>
          </a:p>
        </p:txBody>
      </p:sp>
      <p:sp>
        <p:nvSpPr>
          <p:cNvPr id="337" name="Google Shape;337;p38"/>
          <p:cNvSpPr txBox="1">
            <a:spLocks noGrp="1"/>
          </p:cNvSpPr>
          <p:nvPr>
            <p:ph type="title" idx="2"/>
          </p:nvPr>
        </p:nvSpPr>
        <p:spPr>
          <a:xfrm>
            <a:off x="742375" y="804425"/>
            <a:ext cx="2086500" cy="13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338" name="Google Shape;338;p38"/>
          <p:cNvSpPr txBox="1">
            <a:spLocks noGrp="1"/>
          </p:cNvSpPr>
          <p:nvPr>
            <p:ph type="subTitle" idx="1"/>
          </p:nvPr>
        </p:nvSpPr>
        <p:spPr>
          <a:xfrm>
            <a:off x="742375" y="3611350"/>
            <a:ext cx="3371400" cy="713400"/>
          </a:xfrm>
          <a:prstGeom prst="rect">
            <a:avLst/>
          </a:prstGeom>
        </p:spPr>
        <p:txBody>
          <a:bodyPr spcFirstLastPara="1" wrap="square" lIns="91425" tIns="91425" rIns="91425" bIns="91425" anchor="t" anchorCtr="0">
            <a:noAutofit/>
          </a:bodyPr>
          <a:lstStyle/>
          <a:p>
            <a:pPr marL="0" indent="0"/>
            <a:r>
              <a:rPr lang="en-US" dirty="0"/>
              <a:t>Data source, Features, Preprocessing, Cleansing</a:t>
            </a:r>
          </a:p>
          <a:p>
            <a:pPr marL="0" lvl="0" indent="0" algn="l"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txBox="1">
            <a:spLocks noGrp="1"/>
          </p:cNvSpPr>
          <p:nvPr>
            <p:ph type="title"/>
          </p:nvPr>
        </p:nvSpPr>
        <p:spPr>
          <a:xfrm>
            <a:off x="742375" y="2098250"/>
            <a:ext cx="3527967" cy="8905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Sales Forecast</a:t>
            </a:r>
            <a:endParaRPr dirty="0"/>
          </a:p>
        </p:txBody>
      </p:sp>
      <p:sp>
        <p:nvSpPr>
          <p:cNvPr id="337" name="Google Shape;337;p38"/>
          <p:cNvSpPr txBox="1">
            <a:spLocks noGrp="1"/>
          </p:cNvSpPr>
          <p:nvPr>
            <p:ph type="title" idx="2"/>
          </p:nvPr>
        </p:nvSpPr>
        <p:spPr>
          <a:xfrm>
            <a:off x="742375" y="804425"/>
            <a:ext cx="2086500" cy="13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sp>
        <p:nvSpPr>
          <p:cNvPr id="338" name="Google Shape;338;p38"/>
          <p:cNvSpPr txBox="1">
            <a:spLocks noGrp="1"/>
          </p:cNvSpPr>
          <p:nvPr>
            <p:ph type="subTitle" idx="1"/>
          </p:nvPr>
        </p:nvSpPr>
        <p:spPr>
          <a:xfrm>
            <a:off x="742375" y="2819499"/>
            <a:ext cx="3371400" cy="713400"/>
          </a:xfrm>
          <a:prstGeom prst="rect">
            <a:avLst/>
          </a:prstGeom>
        </p:spPr>
        <p:txBody>
          <a:bodyPr spcFirstLastPara="1" wrap="square" lIns="91425" tIns="91425" rIns="91425" bIns="91425" anchor="t" anchorCtr="0">
            <a:noAutofit/>
          </a:bodyPr>
          <a:lstStyle/>
          <a:p>
            <a:pPr marL="0" lvl="0" indent="0"/>
            <a:r>
              <a:rPr lang="en-US" dirty="0"/>
              <a:t>Time series analysis and sales forecast</a:t>
            </a:r>
          </a:p>
        </p:txBody>
      </p:sp>
    </p:spTree>
    <p:extLst>
      <p:ext uri="{BB962C8B-B14F-4D97-AF65-F5344CB8AC3E}">
        <p14:creationId xmlns:p14="http://schemas.microsoft.com/office/powerpoint/2010/main" val="1187415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19" name="Google Shape;360;p41">
            <a:extLst>
              <a:ext uri="{FF2B5EF4-FFF2-40B4-BE49-F238E27FC236}">
                <a16:creationId xmlns:a16="http://schemas.microsoft.com/office/drawing/2014/main" id="{BEF5A540-14C2-EE47-8FA7-4E6E2796EDCF}"/>
              </a:ext>
            </a:extLst>
          </p:cNvPr>
          <p:cNvSpPr txBox="1">
            <a:spLocks noGrp="1"/>
          </p:cNvSpPr>
          <p:nvPr>
            <p:ph type="title"/>
          </p:nvPr>
        </p:nvSpPr>
        <p:spPr>
          <a:xfrm>
            <a:off x="197962" y="226441"/>
            <a:ext cx="4901939" cy="1281848"/>
          </a:xfrm>
          <a:prstGeom prst="rect">
            <a:avLst/>
          </a:prstGeom>
        </p:spPr>
        <p:txBody>
          <a:bodyPr spcFirstLastPara="1" wrap="square" lIns="91425" tIns="91425" rIns="91425" bIns="91425" anchor="t" anchorCtr="0">
            <a:noAutofit/>
          </a:bodyPr>
          <a:lstStyle/>
          <a:p>
            <a:pPr lvl="0"/>
            <a:r>
              <a:rPr lang="en-US" sz="3500" dirty="0"/>
              <a:t>Trend Extraction</a:t>
            </a:r>
            <a:br>
              <a:rPr lang="en-US" sz="6000" dirty="0"/>
            </a:br>
            <a:r>
              <a:rPr lang="en-US" sz="1800" dirty="0"/>
              <a:t>Sales trend in HyVee Des Moines, Douglas over </a:t>
            </a:r>
            <a:br>
              <a:rPr lang="en-US" sz="1800" dirty="0"/>
            </a:br>
            <a:r>
              <a:rPr lang="en-US" sz="1800" dirty="0"/>
              <a:t>the years</a:t>
            </a:r>
            <a:endParaRPr sz="1800" dirty="0"/>
          </a:p>
        </p:txBody>
      </p:sp>
      <p:pic>
        <p:nvPicPr>
          <p:cNvPr id="12" name="Picture 11">
            <a:extLst>
              <a:ext uri="{FF2B5EF4-FFF2-40B4-BE49-F238E27FC236}">
                <a16:creationId xmlns:a16="http://schemas.microsoft.com/office/drawing/2014/main" id="{966B1E4F-8564-244C-8C7D-9FFA448EEAE8}"/>
              </a:ext>
            </a:extLst>
          </p:cNvPr>
          <p:cNvPicPr>
            <a:picLocks noChangeAspect="1"/>
          </p:cNvPicPr>
          <p:nvPr/>
        </p:nvPicPr>
        <p:blipFill>
          <a:blip r:embed="rId3"/>
          <a:stretch>
            <a:fillRect/>
          </a:stretch>
        </p:blipFill>
        <p:spPr>
          <a:xfrm>
            <a:off x="2060633" y="1371380"/>
            <a:ext cx="4208192" cy="2400739"/>
          </a:xfrm>
          <a:prstGeom prst="rect">
            <a:avLst/>
          </a:prstGeom>
        </p:spPr>
      </p:pic>
      <p:sp>
        <p:nvSpPr>
          <p:cNvPr id="22" name="Google Shape;361;p41">
            <a:extLst>
              <a:ext uri="{FF2B5EF4-FFF2-40B4-BE49-F238E27FC236}">
                <a16:creationId xmlns:a16="http://schemas.microsoft.com/office/drawing/2014/main" id="{3D7CB73D-4CCA-454C-86F7-43855EEC4F71}"/>
              </a:ext>
            </a:extLst>
          </p:cNvPr>
          <p:cNvSpPr txBox="1">
            <a:spLocks/>
          </p:cNvSpPr>
          <p:nvPr/>
        </p:nvSpPr>
        <p:spPr>
          <a:xfrm>
            <a:off x="2181428" y="3801797"/>
            <a:ext cx="4901939" cy="11621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Initial impression is that of high variability in sales over the years</a:t>
            </a:r>
          </a:p>
          <a:p>
            <a:pPr marL="285750" indent="-285750" algn="l">
              <a:spcAft>
                <a:spcPts val="400"/>
              </a:spcAft>
              <a:buClr>
                <a:srgbClr val="273D40"/>
              </a:buClr>
              <a:buSzPct val="90000"/>
              <a:buFont typeface="Arial" panose="020B0604020202020204" pitchFamily="34" charset="0"/>
              <a:buChar char="•"/>
            </a:pPr>
            <a:r>
              <a:rPr lang="en-US" dirty="0"/>
              <a:t>Sales plummeted at the start of the pandemic in 2020 but have recovered to some extent since then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19" name="Google Shape;360;p41">
            <a:extLst>
              <a:ext uri="{FF2B5EF4-FFF2-40B4-BE49-F238E27FC236}">
                <a16:creationId xmlns:a16="http://schemas.microsoft.com/office/drawing/2014/main" id="{BEF5A540-14C2-EE47-8FA7-4E6E2796EDCF}"/>
              </a:ext>
            </a:extLst>
          </p:cNvPr>
          <p:cNvSpPr txBox="1">
            <a:spLocks noGrp="1"/>
          </p:cNvSpPr>
          <p:nvPr>
            <p:ph type="title"/>
          </p:nvPr>
        </p:nvSpPr>
        <p:spPr>
          <a:xfrm>
            <a:off x="197962" y="226441"/>
            <a:ext cx="4901939" cy="1281848"/>
          </a:xfrm>
          <a:prstGeom prst="rect">
            <a:avLst/>
          </a:prstGeom>
        </p:spPr>
        <p:txBody>
          <a:bodyPr spcFirstLastPara="1" wrap="square" lIns="91425" tIns="91425" rIns="91425" bIns="91425" anchor="t" anchorCtr="0">
            <a:noAutofit/>
          </a:bodyPr>
          <a:lstStyle/>
          <a:p>
            <a:pPr lvl="0"/>
            <a:r>
              <a:rPr lang="en-US" sz="3500" dirty="0"/>
              <a:t>Trend Extraction</a:t>
            </a:r>
            <a:br>
              <a:rPr lang="en-US" sz="6000" dirty="0"/>
            </a:br>
            <a:r>
              <a:rPr lang="en-US" sz="1800" dirty="0"/>
              <a:t>Sales trend in HyVee Des Moines, Douglas over </a:t>
            </a:r>
            <a:br>
              <a:rPr lang="en-US" sz="1800" dirty="0"/>
            </a:br>
            <a:r>
              <a:rPr lang="en-US" sz="1800" dirty="0"/>
              <a:t>the years</a:t>
            </a:r>
            <a:endParaRPr sz="1800" dirty="0"/>
          </a:p>
        </p:txBody>
      </p:sp>
      <p:pic>
        <p:nvPicPr>
          <p:cNvPr id="32770" name="Picture 2">
            <a:extLst>
              <a:ext uri="{FF2B5EF4-FFF2-40B4-BE49-F238E27FC236}">
                <a16:creationId xmlns:a16="http://schemas.microsoft.com/office/drawing/2014/main" id="{4875312F-489F-4B49-AD5F-BCB49BABD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501" y="1403416"/>
            <a:ext cx="5174054" cy="225646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61;p41">
            <a:extLst>
              <a:ext uri="{FF2B5EF4-FFF2-40B4-BE49-F238E27FC236}">
                <a16:creationId xmlns:a16="http://schemas.microsoft.com/office/drawing/2014/main" id="{D4676297-5A36-C444-BB62-EC1A1FC28F96}"/>
              </a:ext>
            </a:extLst>
          </p:cNvPr>
          <p:cNvSpPr txBox="1">
            <a:spLocks/>
          </p:cNvSpPr>
          <p:nvPr/>
        </p:nvSpPr>
        <p:spPr>
          <a:xfrm>
            <a:off x="1916944" y="3666314"/>
            <a:ext cx="4887167" cy="1250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Sales have been fairly robust since 2014 before the crash at the start of the pandemic, increase in residuals during this period</a:t>
            </a:r>
          </a:p>
          <a:p>
            <a:pPr marL="285750" indent="-285750" algn="l">
              <a:spcAft>
                <a:spcPts val="400"/>
              </a:spcAft>
              <a:buClr>
                <a:srgbClr val="273D40"/>
              </a:buClr>
              <a:buSzPct val="90000"/>
              <a:buFont typeface="Arial" panose="020B0604020202020204" pitchFamily="34" charset="0"/>
              <a:buChar char="•"/>
            </a:pPr>
            <a:r>
              <a:rPr lang="en-US" dirty="0"/>
              <a:t>Seasonal trend clearly show a periodicity of 12 months which explains the variability</a:t>
            </a:r>
          </a:p>
        </p:txBody>
      </p:sp>
    </p:spTree>
    <p:extLst>
      <p:ext uri="{BB962C8B-B14F-4D97-AF65-F5344CB8AC3E}">
        <p14:creationId xmlns:p14="http://schemas.microsoft.com/office/powerpoint/2010/main" val="2175829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19" name="Google Shape;360;p41">
            <a:extLst>
              <a:ext uri="{FF2B5EF4-FFF2-40B4-BE49-F238E27FC236}">
                <a16:creationId xmlns:a16="http://schemas.microsoft.com/office/drawing/2014/main" id="{BEF5A540-14C2-EE47-8FA7-4E6E2796EDCF}"/>
              </a:ext>
            </a:extLst>
          </p:cNvPr>
          <p:cNvSpPr txBox="1">
            <a:spLocks noGrp="1"/>
          </p:cNvSpPr>
          <p:nvPr>
            <p:ph type="title"/>
          </p:nvPr>
        </p:nvSpPr>
        <p:spPr>
          <a:xfrm>
            <a:off x="197962" y="226441"/>
            <a:ext cx="4883085" cy="999044"/>
          </a:xfrm>
          <a:prstGeom prst="rect">
            <a:avLst/>
          </a:prstGeom>
        </p:spPr>
        <p:txBody>
          <a:bodyPr spcFirstLastPara="1" wrap="square" lIns="91425" tIns="91425" rIns="91425" bIns="91425" anchor="t" anchorCtr="0">
            <a:noAutofit/>
          </a:bodyPr>
          <a:lstStyle/>
          <a:p>
            <a:pPr lvl="0"/>
            <a:r>
              <a:rPr lang="en-US" dirty="0"/>
              <a:t>ARIMA model</a:t>
            </a:r>
            <a:br>
              <a:rPr lang="en-US" sz="6000" dirty="0"/>
            </a:br>
            <a:r>
              <a:rPr lang="en-US" sz="1800" dirty="0"/>
              <a:t>Diagnostics from the model results</a:t>
            </a:r>
            <a:endParaRPr sz="1800" dirty="0"/>
          </a:p>
        </p:txBody>
      </p:sp>
      <p:pic>
        <p:nvPicPr>
          <p:cNvPr id="3" name="Picture 2">
            <a:extLst>
              <a:ext uri="{FF2B5EF4-FFF2-40B4-BE49-F238E27FC236}">
                <a16:creationId xmlns:a16="http://schemas.microsoft.com/office/drawing/2014/main" id="{8FFB2D0F-252E-FF44-9F00-C7CC4A69ABD0}"/>
              </a:ext>
            </a:extLst>
          </p:cNvPr>
          <p:cNvPicPr>
            <a:picLocks noChangeAspect="1"/>
          </p:cNvPicPr>
          <p:nvPr/>
        </p:nvPicPr>
        <p:blipFill>
          <a:blip r:embed="rId3"/>
          <a:stretch>
            <a:fillRect/>
          </a:stretch>
        </p:blipFill>
        <p:spPr>
          <a:xfrm>
            <a:off x="1586826" y="1526945"/>
            <a:ext cx="5586055" cy="2884602"/>
          </a:xfrm>
          <a:prstGeom prst="rect">
            <a:avLst/>
          </a:prstGeom>
        </p:spPr>
      </p:pic>
      <p:sp>
        <p:nvSpPr>
          <p:cNvPr id="10" name="Google Shape;361;p41">
            <a:extLst>
              <a:ext uri="{FF2B5EF4-FFF2-40B4-BE49-F238E27FC236}">
                <a16:creationId xmlns:a16="http://schemas.microsoft.com/office/drawing/2014/main" id="{E4907146-DB5C-754C-80E9-900212D837F9}"/>
              </a:ext>
            </a:extLst>
          </p:cNvPr>
          <p:cNvSpPr txBox="1">
            <a:spLocks/>
          </p:cNvSpPr>
          <p:nvPr/>
        </p:nvSpPr>
        <p:spPr>
          <a:xfrm>
            <a:off x="1886464" y="4411546"/>
            <a:ext cx="5127078" cy="3961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Above graphs seem to suggest that the model fits the data well</a:t>
            </a:r>
          </a:p>
        </p:txBody>
      </p:sp>
    </p:spTree>
    <p:extLst>
      <p:ext uri="{BB962C8B-B14F-4D97-AF65-F5344CB8AC3E}">
        <p14:creationId xmlns:p14="http://schemas.microsoft.com/office/powerpoint/2010/main" val="3541657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19" name="Google Shape;360;p41">
            <a:extLst>
              <a:ext uri="{FF2B5EF4-FFF2-40B4-BE49-F238E27FC236}">
                <a16:creationId xmlns:a16="http://schemas.microsoft.com/office/drawing/2014/main" id="{BEF5A540-14C2-EE47-8FA7-4E6E2796EDCF}"/>
              </a:ext>
            </a:extLst>
          </p:cNvPr>
          <p:cNvSpPr txBox="1">
            <a:spLocks noGrp="1"/>
          </p:cNvSpPr>
          <p:nvPr>
            <p:ph type="title"/>
          </p:nvPr>
        </p:nvSpPr>
        <p:spPr>
          <a:xfrm>
            <a:off x="197962" y="226441"/>
            <a:ext cx="4883085" cy="999044"/>
          </a:xfrm>
          <a:prstGeom prst="rect">
            <a:avLst/>
          </a:prstGeom>
        </p:spPr>
        <p:txBody>
          <a:bodyPr spcFirstLastPara="1" wrap="square" lIns="91425" tIns="91425" rIns="91425" bIns="91425" anchor="t" anchorCtr="0">
            <a:noAutofit/>
          </a:bodyPr>
          <a:lstStyle/>
          <a:p>
            <a:pPr lvl="0"/>
            <a:r>
              <a:rPr lang="en-US" dirty="0"/>
              <a:t>ARIMA model</a:t>
            </a:r>
            <a:br>
              <a:rPr lang="en-US" sz="6000" dirty="0"/>
            </a:br>
            <a:r>
              <a:rPr lang="en-US" sz="1800" dirty="0"/>
              <a:t>Validating the model prediction</a:t>
            </a:r>
            <a:endParaRPr sz="1800" dirty="0"/>
          </a:p>
        </p:txBody>
      </p:sp>
      <p:sp>
        <p:nvSpPr>
          <p:cNvPr id="10" name="Google Shape;361;p41">
            <a:extLst>
              <a:ext uri="{FF2B5EF4-FFF2-40B4-BE49-F238E27FC236}">
                <a16:creationId xmlns:a16="http://schemas.microsoft.com/office/drawing/2014/main" id="{E4907146-DB5C-754C-80E9-900212D837F9}"/>
              </a:ext>
            </a:extLst>
          </p:cNvPr>
          <p:cNvSpPr txBox="1">
            <a:spLocks/>
          </p:cNvSpPr>
          <p:nvPr/>
        </p:nvSpPr>
        <p:spPr>
          <a:xfrm>
            <a:off x="1920696" y="3777914"/>
            <a:ext cx="5620747" cy="1063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Comparing observed values from Aug ‘20 – Aug ‘21 with those predicted by the model during the same period</a:t>
            </a:r>
          </a:p>
          <a:p>
            <a:pPr marL="285750" indent="-285750" algn="l">
              <a:spcAft>
                <a:spcPts val="400"/>
              </a:spcAft>
              <a:buClr>
                <a:srgbClr val="273D40"/>
              </a:buClr>
              <a:buSzPct val="90000"/>
              <a:buFont typeface="Arial" panose="020B0604020202020204" pitchFamily="34" charset="0"/>
              <a:buChar char="•"/>
            </a:pPr>
            <a:r>
              <a:rPr lang="en-US" dirty="0"/>
              <a:t>MSE = 104229781.95</a:t>
            </a:r>
          </a:p>
          <a:p>
            <a:pPr marL="285750" indent="-285750" algn="l">
              <a:spcAft>
                <a:spcPts val="400"/>
              </a:spcAft>
              <a:buClr>
                <a:srgbClr val="273D40"/>
              </a:buClr>
              <a:buSzPct val="90000"/>
              <a:buFont typeface="Arial" panose="020B0604020202020204" pitchFamily="34" charset="0"/>
              <a:buChar char="•"/>
            </a:pPr>
            <a:r>
              <a:rPr lang="en-US" dirty="0"/>
              <a:t>RMSE  = 10209.3</a:t>
            </a:r>
          </a:p>
        </p:txBody>
      </p:sp>
      <p:pic>
        <p:nvPicPr>
          <p:cNvPr id="4" name="Picture 3">
            <a:extLst>
              <a:ext uri="{FF2B5EF4-FFF2-40B4-BE49-F238E27FC236}">
                <a16:creationId xmlns:a16="http://schemas.microsoft.com/office/drawing/2014/main" id="{DCB9217B-F5B0-D948-A749-3966B1B659F3}"/>
              </a:ext>
            </a:extLst>
          </p:cNvPr>
          <p:cNvPicPr>
            <a:picLocks noChangeAspect="1"/>
          </p:cNvPicPr>
          <p:nvPr/>
        </p:nvPicPr>
        <p:blipFill>
          <a:blip r:embed="rId3"/>
          <a:stretch>
            <a:fillRect/>
          </a:stretch>
        </p:blipFill>
        <p:spPr>
          <a:xfrm>
            <a:off x="1671884" y="1214517"/>
            <a:ext cx="5171975" cy="2535115"/>
          </a:xfrm>
          <a:prstGeom prst="rect">
            <a:avLst/>
          </a:prstGeom>
        </p:spPr>
      </p:pic>
    </p:spTree>
    <p:extLst>
      <p:ext uri="{BB962C8B-B14F-4D97-AF65-F5344CB8AC3E}">
        <p14:creationId xmlns:p14="http://schemas.microsoft.com/office/powerpoint/2010/main" val="146926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4C60D8-B395-0B40-AD04-BC377D6519E3}"/>
              </a:ext>
            </a:extLst>
          </p:cNvPr>
          <p:cNvPicPr>
            <a:picLocks noChangeAspect="1"/>
          </p:cNvPicPr>
          <p:nvPr/>
        </p:nvPicPr>
        <p:blipFill>
          <a:blip r:embed="rId2"/>
          <a:stretch>
            <a:fillRect/>
          </a:stretch>
        </p:blipFill>
        <p:spPr>
          <a:xfrm>
            <a:off x="1602557" y="1225485"/>
            <a:ext cx="5533361" cy="2948102"/>
          </a:xfrm>
          <a:prstGeom prst="rect">
            <a:avLst/>
          </a:prstGeom>
        </p:spPr>
      </p:pic>
      <p:sp>
        <p:nvSpPr>
          <p:cNvPr id="9" name="Google Shape;360;p41">
            <a:extLst>
              <a:ext uri="{FF2B5EF4-FFF2-40B4-BE49-F238E27FC236}">
                <a16:creationId xmlns:a16="http://schemas.microsoft.com/office/drawing/2014/main" id="{62FAF8EA-147F-1D45-88E8-A4B622850329}"/>
              </a:ext>
            </a:extLst>
          </p:cNvPr>
          <p:cNvSpPr txBox="1">
            <a:spLocks noGrp="1"/>
          </p:cNvSpPr>
          <p:nvPr>
            <p:ph type="title"/>
          </p:nvPr>
        </p:nvSpPr>
        <p:spPr>
          <a:xfrm>
            <a:off x="197962" y="226441"/>
            <a:ext cx="4883085" cy="999044"/>
          </a:xfrm>
          <a:prstGeom prst="rect">
            <a:avLst/>
          </a:prstGeom>
        </p:spPr>
        <p:txBody>
          <a:bodyPr spcFirstLastPara="1" wrap="square" lIns="91425" tIns="91425" rIns="91425" bIns="91425" anchor="t" anchorCtr="0">
            <a:noAutofit/>
          </a:bodyPr>
          <a:lstStyle/>
          <a:p>
            <a:pPr lvl="0"/>
            <a:r>
              <a:rPr lang="en-US" dirty="0"/>
              <a:t>ARIMA model</a:t>
            </a:r>
            <a:br>
              <a:rPr lang="en-US" sz="6000" dirty="0"/>
            </a:br>
            <a:r>
              <a:rPr lang="en-US" sz="1800" dirty="0"/>
              <a:t>Sales forecast for the store</a:t>
            </a:r>
            <a:endParaRPr sz="1800" dirty="0"/>
          </a:p>
        </p:txBody>
      </p:sp>
      <p:sp>
        <p:nvSpPr>
          <p:cNvPr id="10" name="Google Shape;361;p41">
            <a:extLst>
              <a:ext uri="{FF2B5EF4-FFF2-40B4-BE49-F238E27FC236}">
                <a16:creationId xmlns:a16="http://schemas.microsoft.com/office/drawing/2014/main" id="{9F0C9747-4615-2F4C-8C51-35701024DD40}"/>
              </a:ext>
            </a:extLst>
          </p:cNvPr>
          <p:cNvSpPr txBox="1">
            <a:spLocks/>
          </p:cNvSpPr>
          <p:nvPr/>
        </p:nvSpPr>
        <p:spPr>
          <a:xfrm>
            <a:off x="1920696" y="4108901"/>
            <a:ext cx="5620747" cy="698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Sales forecasted to remain stable during the next 2 years with average monthly sales of around $60000</a:t>
            </a:r>
          </a:p>
        </p:txBody>
      </p:sp>
    </p:spTree>
    <p:extLst>
      <p:ext uri="{BB962C8B-B14F-4D97-AF65-F5344CB8AC3E}">
        <p14:creationId xmlns:p14="http://schemas.microsoft.com/office/powerpoint/2010/main" val="3058911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60;p41">
            <a:extLst>
              <a:ext uri="{FF2B5EF4-FFF2-40B4-BE49-F238E27FC236}">
                <a16:creationId xmlns:a16="http://schemas.microsoft.com/office/drawing/2014/main" id="{62FAF8EA-147F-1D45-88E8-A4B622850329}"/>
              </a:ext>
            </a:extLst>
          </p:cNvPr>
          <p:cNvSpPr txBox="1">
            <a:spLocks noGrp="1"/>
          </p:cNvSpPr>
          <p:nvPr>
            <p:ph type="title"/>
          </p:nvPr>
        </p:nvSpPr>
        <p:spPr>
          <a:xfrm>
            <a:off x="197962" y="226441"/>
            <a:ext cx="4883085" cy="999044"/>
          </a:xfrm>
          <a:prstGeom prst="rect">
            <a:avLst/>
          </a:prstGeom>
        </p:spPr>
        <p:txBody>
          <a:bodyPr spcFirstLastPara="1" wrap="square" lIns="91425" tIns="91425" rIns="91425" bIns="91425" anchor="t" anchorCtr="0">
            <a:noAutofit/>
          </a:bodyPr>
          <a:lstStyle/>
          <a:p>
            <a:pPr lvl="0"/>
            <a:r>
              <a:rPr lang="en-US" dirty="0"/>
              <a:t>Prophet model</a:t>
            </a:r>
            <a:br>
              <a:rPr lang="en-US" sz="6000" dirty="0"/>
            </a:br>
            <a:r>
              <a:rPr lang="en-US" sz="1800" dirty="0"/>
              <a:t>Sales forecast for the store using prophet package</a:t>
            </a:r>
            <a:endParaRPr sz="1800" dirty="0"/>
          </a:p>
        </p:txBody>
      </p:sp>
      <p:sp>
        <p:nvSpPr>
          <p:cNvPr id="10" name="Google Shape;361;p41">
            <a:extLst>
              <a:ext uri="{FF2B5EF4-FFF2-40B4-BE49-F238E27FC236}">
                <a16:creationId xmlns:a16="http://schemas.microsoft.com/office/drawing/2014/main" id="{9F0C9747-4615-2F4C-8C51-35701024DD40}"/>
              </a:ext>
            </a:extLst>
          </p:cNvPr>
          <p:cNvSpPr txBox="1">
            <a:spLocks/>
          </p:cNvSpPr>
          <p:nvPr/>
        </p:nvSpPr>
        <p:spPr>
          <a:xfrm>
            <a:off x="1920696" y="4108901"/>
            <a:ext cx="5620747" cy="698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Sales forecast produced by the prophet model and the one using ARIMA are remarkably similar</a:t>
            </a:r>
          </a:p>
        </p:txBody>
      </p:sp>
      <p:pic>
        <p:nvPicPr>
          <p:cNvPr id="39938" name="Picture 2">
            <a:extLst>
              <a:ext uri="{FF2B5EF4-FFF2-40B4-BE49-F238E27FC236}">
                <a16:creationId xmlns:a16="http://schemas.microsoft.com/office/drawing/2014/main" id="{DE9A9689-2A18-6D40-A3D4-CE4DB61CC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525" y="1340365"/>
            <a:ext cx="4559539" cy="265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528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60;p41">
            <a:extLst>
              <a:ext uri="{FF2B5EF4-FFF2-40B4-BE49-F238E27FC236}">
                <a16:creationId xmlns:a16="http://schemas.microsoft.com/office/drawing/2014/main" id="{62FAF8EA-147F-1D45-88E8-A4B622850329}"/>
              </a:ext>
            </a:extLst>
          </p:cNvPr>
          <p:cNvSpPr txBox="1">
            <a:spLocks noGrp="1"/>
          </p:cNvSpPr>
          <p:nvPr>
            <p:ph type="title"/>
          </p:nvPr>
        </p:nvSpPr>
        <p:spPr>
          <a:xfrm>
            <a:off x="197962" y="226441"/>
            <a:ext cx="4883085" cy="999044"/>
          </a:xfrm>
          <a:prstGeom prst="rect">
            <a:avLst/>
          </a:prstGeom>
        </p:spPr>
        <p:txBody>
          <a:bodyPr spcFirstLastPara="1" wrap="square" lIns="91425" tIns="91425" rIns="91425" bIns="91425" anchor="t" anchorCtr="0">
            <a:noAutofit/>
          </a:bodyPr>
          <a:lstStyle/>
          <a:p>
            <a:pPr lvl="0"/>
            <a:r>
              <a:rPr lang="en-US" dirty="0"/>
              <a:t>Prophet model</a:t>
            </a:r>
            <a:br>
              <a:rPr lang="en-US" sz="6000" dirty="0"/>
            </a:br>
            <a:r>
              <a:rPr lang="en-US" sz="1800" dirty="0"/>
              <a:t>Sales forecast for all HyVee stores in Iowa</a:t>
            </a:r>
            <a:endParaRPr sz="1800" dirty="0"/>
          </a:p>
        </p:txBody>
      </p:sp>
      <p:sp>
        <p:nvSpPr>
          <p:cNvPr id="10" name="Google Shape;361;p41">
            <a:extLst>
              <a:ext uri="{FF2B5EF4-FFF2-40B4-BE49-F238E27FC236}">
                <a16:creationId xmlns:a16="http://schemas.microsoft.com/office/drawing/2014/main" id="{9F0C9747-4615-2F4C-8C51-35701024DD40}"/>
              </a:ext>
            </a:extLst>
          </p:cNvPr>
          <p:cNvSpPr txBox="1">
            <a:spLocks/>
          </p:cNvSpPr>
          <p:nvPr/>
        </p:nvSpPr>
        <p:spPr>
          <a:xfrm>
            <a:off x="1920695" y="4156035"/>
            <a:ext cx="5658455" cy="661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l">
              <a:spcAft>
                <a:spcPts val="400"/>
              </a:spcAft>
              <a:buClr>
                <a:srgbClr val="273D40"/>
              </a:buClr>
              <a:buSzPct val="90000"/>
            </a:pPr>
            <a:r>
              <a:rPr lang="en-US" dirty="0"/>
              <a:t>Overall forecast for HyVee stores indicate an upward trend in the next few years with similar seasonal variation as observed in the past years</a:t>
            </a:r>
          </a:p>
        </p:txBody>
      </p:sp>
      <p:pic>
        <p:nvPicPr>
          <p:cNvPr id="2" name="Picture 1">
            <a:extLst>
              <a:ext uri="{FF2B5EF4-FFF2-40B4-BE49-F238E27FC236}">
                <a16:creationId xmlns:a16="http://schemas.microsoft.com/office/drawing/2014/main" id="{DFE0251F-E69D-764B-AA4E-3FF5332E7BAC}"/>
              </a:ext>
            </a:extLst>
          </p:cNvPr>
          <p:cNvPicPr>
            <a:picLocks noChangeAspect="1"/>
          </p:cNvPicPr>
          <p:nvPr/>
        </p:nvPicPr>
        <p:blipFill>
          <a:blip r:embed="rId2"/>
          <a:stretch>
            <a:fillRect/>
          </a:stretch>
        </p:blipFill>
        <p:spPr>
          <a:xfrm>
            <a:off x="1726301" y="1291473"/>
            <a:ext cx="5135496" cy="2946596"/>
          </a:xfrm>
          <a:prstGeom prst="rect">
            <a:avLst/>
          </a:prstGeom>
        </p:spPr>
      </p:pic>
    </p:spTree>
    <p:extLst>
      <p:ext uri="{BB962C8B-B14F-4D97-AF65-F5344CB8AC3E}">
        <p14:creationId xmlns:p14="http://schemas.microsoft.com/office/powerpoint/2010/main" val="2041515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txBox="1">
            <a:spLocks noGrp="1"/>
          </p:cNvSpPr>
          <p:nvPr>
            <p:ph type="title"/>
          </p:nvPr>
        </p:nvSpPr>
        <p:spPr>
          <a:xfrm>
            <a:off x="742375" y="2098250"/>
            <a:ext cx="3527967" cy="8905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37" name="Google Shape;337;p38"/>
          <p:cNvSpPr txBox="1">
            <a:spLocks noGrp="1"/>
          </p:cNvSpPr>
          <p:nvPr>
            <p:ph type="title" idx="2"/>
          </p:nvPr>
        </p:nvSpPr>
        <p:spPr>
          <a:xfrm>
            <a:off x="742375" y="804425"/>
            <a:ext cx="2086500" cy="13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06</a:t>
            </a:r>
            <a:endParaRPr dirty="0"/>
          </a:p>
        </p:txBody>
      </p:sp>
      <p:sp>
        <p:nvSpPr>
          <p:cNvPr id="338" name="Google Shape;338;p38"/>
          <p:cNvSpPr txBox="1">
            <a:spLocks noGrp="1"/>
          </p:cNvSpPr>
          <p:nvPr>
            <p:ph type="subTitle" idx="1"/>
          </p:nvPr>
        </p:nvSpPr>
        <p:spPr>
          <a:xfrm>
            <a:off x="742375" y="2819499"/>
            <a:ext cx="3371400" cy="713400"/>
          </a:xfrm>
          <a:prstGeom prst="rect">
            <a:avLst/>
          </a:prstGeom>
        </p:spPr>
        <p:txBody>
          <a:bodyPr spcFirstLastPara="1" wrap="square" lIns="91425" tIns="91425" rIns="91425" bIns="91425" anchor="t" anchorCtr="0">
            <a:noAutofit/>
          </a:bodyPr>
          <a:lstStyle/>
          <a:p>
            <a:pPr marL="0" lvl="0" indent="0"/>
            <a:r>
              <a:rPr lang="en-US" dirty="0"/>
              <a:t>Closing thoughts and the future for HyVee stores</a:t>
            </a:r>
          </a:p>
        </p:txBody>
      </p:sp>
    </p:spTree>
    <p:extLst>
      <p:ext uri="{BB962C8B-B14F-4D97-AF65-F5344CB8AC3E}">
        <p14:creationId xmlns:p14="http://schemas.microsoft.com/office/powerpoint/2010/main" val="796872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34" name="Google Shape;734;p62"/>
          <p:cNvPicPr preferRelativeResize="0"/>
          <p:nvPr/>
        </p:nvPicPr>
        <p:blipFill rotWithShape="1">
          <a:blip r:embed="rId3">
            <a:alphaModFix/>
          </a:blip>
          <a:srcRect l="18441" t="11507" r="20023" b="12330"/>
          <a:stretch/>
        </p:blipFill>
        <p:spPr>
          <a:xfrm>
            <a:off x="7149426" y="2137146"/>
            <a:ext cx="1994574" cy="2802348"/>
          </a:xfrm>
          <a:prstGeom prst="rect">
            <a:avLst/>
          </a:prstGeom>
          <a:noFill/>
          <a:ln>
            <a:noFill/>
          </a:ln>
        </p:spPr>
      </p:pic>
      <p:sp>
        <p:nvSpPr>
          <p:cNvPr id="12" name="Google Shape;360;p41">
            <a:extLst>
              <a:ext uri="{FF2B5EF4-FFF2-40B4-BE49-F238E27FC236}">
                <a16:creationId xmlns:a16="http://schemas.microsoft.com/office/drawing/2014/main" id="{54CF6B3A-E12C-0249-8822-725AE43A4307}"/>
              </a:ext>
            </a:extLst>
          </p:cNvPr>
          <p:cNvSpPr txBox="1">
            <a:spLocks noGrp="1"/>
          </p:cNvSpPr>
          <p:nvPr>
            <p:ph type="title"/>
          </p:nvPr>
        </p:nvSpPr>
        <p:spPr>
          <a:xfrm>
            <a:off x="197962" y="226441"/>
            <a:ext cx="4883085" cy="999044"/>
          </a:xfrm>
          <a:prstGeom prst="rect">
            <a:avLst/>
          </a:prstGeom>
        </p:spPr>
        <p:txBody>
          <a:bodyPr spcFirstLastPara="1" wrap="square" lIns="91425" tIns="91425" rIns="91425" bIns="91425" anchor="t" anchorCtr="0">
            <a:noAutofit/>
          </a:bodyPr>
          <a:lstStyle/>
          <a:p>
            <a:pPr lvl="0"/>
            <a:r>
              <a:rPr lang="en-US" dirty="0"/>
              <a:t>Final Thoughts</a:t>
            </a:r>
            <a:br>
              <a:rPr lang="en-US" sz="6000" dirty="0"/>
            </a:br>
            <a:r>
              <a:rPr lang="en-US" sz="1800" dirty="0"/>
              <a:t>What can we infer from our analysis?</a:t>
            </a:r>
            <a:endParaRPr sz="1800" dirty="0"/>
          </a:p>
        </p:txBody>
      </p:sp>
      <p:sp>
        <p:nvSpPr>
          <p:cNvPr id="4" name="Google Shape;361;p41">
            <a:extLst>
              <a:ext uri="{FF2B5EF4-FFF2-40B4-BE49-F238E27FC236}">
                <a16:creationId xmlns:a16="http://schemas.microsoft.com/office/drawing/2014/main" id="{97EEB51C-E264-5946-8216-695914F5929A}"/>
              </a:ext>
            </a:extLst>
          </p:cNvPr>
          <p:cNvSpPr txBox="1">
            <a:spLocks/>
          </p:cNvSpPr>
          <p:nvPr/>
        </p:nvSpPr>
        <p:spPr>
          <a:xfrm>
            <a:off x="1490971" y="1328600"/>
            <a:ext cx="5658455" cy="2987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Indication of increased competition in areas with high density of stores resulting in lower operational lifecycle; advisable to revisit aggressive expansion strategy in areas like Polk county</a:t>
            </a:r>
          </a:p>
          <a:p>
            <a:pPr marL="285750" indent="-285750" algn="l">
              <a:spcAft>
                <a:spcPts val="400"/>
              </a:spcAft>
              <a:buClr>
                <a:srgbClr val="273D40"/>
              </a:buClr>
              <a:buSzPct val="90000"/>
              <a:buFont typeface="Arial" panose="020B0604020202020204" pitchFamily="34" charset="0"/>
              <a:buChar char="•"/>
            </a:pPr>
            <a:r>
              <a:rPr lang="en-US" dirty="0"/>
              <a:t>Focus of expansion on General category stores impacting their sales, diversified strategy may be helpful</a:t>
            </a:r>
          </a:p>
          <a:p>
            <a:pPr marL="285750" indent="-285750" algn="l">
              <a:spcAft>
                <a:spcPts val="400"/>
              </a:spcAft>
              <a:buClr>
                <a:srgbClr val="273D40"/>
              </a:buClr>
              <a:buSzPct val="90000"/>
              <a:buFont typeface="Arial" panose="020B0604020202020204" pitchFamily="34" charset="0"/>
              <a:buChar char="•"/>
            </a:pPr>
            <a:r>
              <a:rPr lang="en-US" dirty="0"/>
              <a:t>Will be interesting to study the factors that drive sales in October, higher than the holiday season in December</a:t>
            </a:r>
          </a:p>
          <a:p>
            <a:pPr marL="285750" indent="-285750" algn="l">
              <a:spcAft>
                <a:spcPts val="400"/>
              </a:spcAft>
              <a:buClr>
                <a:srgbClr val="273D40"/>
              </a:buClr>
              <a:buSzPct val="90000"/>
              <a:buFont typeface="Arial" panose="020B0604020202020204" pitchFamily="34" charset="0"/>
              <a:buChar char="•"/>
            </a:pPr>
            <a:r>
              <a:rPr lang="en-US" dirty="0"/>
              <a:t>Further analysis required to understand what makes Hy-Vee Food Store at Douglas outperform other stores</a:t>
            </a:r>
          </a:p>
          <a:p>
            <a:pPr marL="285750" indent="-285750" algn="l">
              <a:spcAft>
                <a:spcPts val="400"/>
              </a:spcAft>
              <a:buClr>
                <a:srgbClr val="273D40"/>
              </a:buClr>
              <a:buSzPct val="90000"/>
              <a:buFont typeface="Arial" panose="020B0604020202020204" pitchFamily="34" charset="0"/>
              <a:buChar char="•"/>
            </a:pPr>
            <a:r>
              <a:rPr lang="en-US" dirty="0"/>
              <a:t>Exploring other ML models to compliment the stats models we have seen in this analysis may be worthwhile</a:t>
            </a:r>
          </a:p>
          <a:p>
            <a:pPr marL="285750" indent="-285750" algn="l">
              <a:spcAft>
                <a:spcPts val="400"/>
              </a:spcAft>
              <a:buClr>
                <a:srgbClr val="273D40"/>
              </a:buClr>
              <a:buSzPct val="90000"/>
              <a:buFont typeface="Arial" panose="020B0604020202020204" pitchFamily="34" charset="0"/>
              <a:buChar char="•"/>
            </a:pPr>
            <a:endParaRPr lang="en-US" dirty="0"/>
          </a:p>
          <a:p>
            <a:pPr marL="285750" indent="-285750" algn="l">
              <a:spcAft>
                <a:spcPts val="400"/>
              </a:spcAft>
              <a:buClr>
                <a:srgbClr val="273D40"/>
              </a:buClr>
              <a:buSzPct val="90000"/>
              <a:buFont typeface="Arial" panose="020B0604020202020204" pitchFamily="34" charset="0"/>
              <a:buChar char="•"/>
            </a:pPr>
            <a:endParaRPr lang="en-US" dirty="0"/>
          </a:p>
          <a:p>
            <a:pPr marL="0" indent="0" algn="l">
              <a:spcAft>
                <a:spcPts val="400"/>
              </a:spcAft>
              <a:buClr>
                <a:srgbClr val="273D40"/>
              </a:buClr>
              <a:buSzPct val="90000"/>
            </a:pPr>
            <a:endParaRPr lang="en-US" dirty="0"/>
          </a:p>
          <a:p>
            <a:pPr marL="285750" indent="-285750" algn="l">
              <a:spcAft>
                <a:spcPts val="400"/>
              </a:spcAft>
              <a:buClr>
                <a:srgbClr val="273D40"/>
              </a:buClr>
              <a:buSzPct val="90000"/>
              <a:buFont typeface="Arial" panose="020B0604020202020204" pitchFamily="34" charset="0"/>
              <a:buChar char="•"/>
            </a:pPr>
            <a:endParaRPr lang="en-US" dirty="0"/>
          </a:p>
          <a:p>
            <a:pPr marL="285750" indent="-285750" algn="l">
              <a:spcAft>
                <a:spcPts val="400"/>
              </a:spcAft>
              <a:buClr>
                <a:srgbClr val="273D40"/>
              </a:buClr>
              <a:buSzPct val="90000"/>
              <a:buFont typeface="Arial" panose="020B0604020202020204" pitchFamily="34" charset="0"/>
              <a:buChar cha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9"/>
          <p:cNvSpPr txBox="1">
            <a:spLocks noGrp="1"/>
          </p:cNvSpPr>
          <p:nvPr>
            <p:ph type="title"/>
          </p:nvPr>
        </p:nvSpPr>
        <p:spPr>
          <a:xfrm>
            <a:off x="2212875" y="535038"/>
            <a:ext cx="4569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The Dataset</a:t>
            </a:r>
            <a:endParaRPr sz="4000" dirty="0"/>
          </a:p>
        </p:txBody>
      </p:sp>
      <p:sp>
        <p:nvSpPr>
          <p:cNvPr id="344" name="Google Shape;344;p39"/>
          <p:cNvSpPr txBox="1">
            <a:spLocks noGrp="1"/>
          </p:cNvSpPr>
          <p:nvPr>
            <p:ph type="subTitle" idx="1"/>
          </p:nvPr>
        </p:nvSpPr>
        <p:spPr>
          <a:xfrm>
            <a:off x="2298600" y="1376837"/>
            <a:ext cx="4749900" cy="2785587"/>
          </a:xfrm>
          <a:prstGeom prst="rect">
            <a:avLst/>
          </a:prstGeom>
        </p:spPr>
        <p:txBody>
          <a:bodyPr spcFirstLastPara="1" wrap="square" lIns="91425" tIns="91425" rIns="91425" bIns="91425" anchor="t" anchorCtr="0">
            <a:noAutofit/>
          </a:bodyPr>
          <a:lstStyle/>
          <a:p>
            <a:pPr marL="285750" lvl="0" indent="-285750" algn="l">
              <a:spcAft>
                <a:spcPts val="400"/>
              </a:spcAft>
              <a:buFont typeface="Arial" panose="020B0604020202020204" pitchFamily="34" charset="0"/>
              <a:buChar char="•"/>
            </a:pPr>
            <a:r>
              <a:rPr lang="en-US" sz="1400" dirty="0"/>
              <a:t>The dataset contains information on liquor sales made by Class “E” liquor licensees in the state of Iowa and published by Department of Commerce, Alcoholic Beverages Division</a:t>
            </a:r>
          </a:p>
          <a:p>
            <a:pPr marL="285750" lvl="0" indent="-285750" algn="l">
              <a:spcAft>
                <a:spcPts val="400"/>
              </a:spcAft>
              <a:buFont typeface="Arial" panose="020B0604020202020204" pitchFamily="34" charset="0"/>
              <a:buChar char="•"/>
            </a:pPr>
            <a:r>
              <a:rPr lang="en-US" sz="1400" dirty="0"/>
              <a:t>Class “E” licensees refer to stores that sell alcohol in bottled form for off-the-premises consumption</a:t>
            </a:r>
          </a:p>
          <a:p>
            <a:pPr marL="285750" lvl="0" indent="-285750" algn="l">
              <a:spcAft>
                <a:spcPts val="400"/>
              </a:spcAft>
              <a:buFont typeface="Arial" panose="020B0604020202020204" pitchFamily="34" charset="0"/>
              <a:buChar char="•"/>
            </a:pPr>
            <a:r>
              <a:rPr lang="en-US" sz="1400" dirty="0"/>
              <a:t>Period: January 1, 2012 – Present</a:t>
            </a:r>
          </a:p>
          <a:p>
            <a:pPr marL="285750" lvl="0" indent="-285750" algn="l">
              <a:spcAft>
                <a:spcPts val="400"/>
              </a:spcAft>
              <a:buFont typeface="Arial" panose="020B0604020202020204" pitchFamily="34" charset="0"/>
              <a:buChar char="•"/>
            </a:pPr>
            <a:r>
              <a:rPr lang="en-US" sz="1400" dirty="0"/>
              <a:t>Provides information on stores, products, pricing, sales quantity, sales volume and the transaction amount</a:t>
            </a:r>
          </a:p>
          <a:p>
            <a:pPr marL="285750" lvl="0" indent="-285750" algn="l">
              <a:spcAft>
                <a:spcPts val="400"/>
              </a:spcAft>
              <a:buFont typeface="Arial" panose="020B0604020202020204" pitchFamily="34" charset="0"/>
              <a:buChar char="•"/>
            </a:pPr>
            <a:r>
              <a:rPr lang="en-US" sz="1400" dirty="0"/>
              <a:t>Over 19M records, 24 features, ~ 300 vendors, ~ 2400 stores, 9400 liquor products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1"/>
          <p:cNvSpPr txBox="1">
            <a:spLocks noGrp="1"/>
          </p:cNvSpPr>
          <p:nvPr>
            <p:ph type="ctrTitle"/>
          </p:nvPr>
        </p:nvSpPr>
        <p:spPr>
          <a:xfrm>
            <a:off x="2429950" y="441225"/>
            <a:ext cx="4284000" cy="9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706" name="Google Shape;706;p61"/>
          <p:cNvSpPr txBox="1">
            <a:spLocks noGrp="1"/>
          </p:cNvSpPr>
          <p:nvPr>
            <p:ph type="subTitle" idx="1"/>
          </p:nvPr>
        </p:nvSpPr>
        <p:spPr>
          <a:xfrm>
            <a:off x="2425075" y="1475949"/>
            <a:ext cx="4284000" cy="13992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a:t>
            </a:r>
            <a:endParaRPr dirty="0"/>
          </a:p>
          <a:p>
            <a:pPr marL="0" lvl="0" indent="0" algn="ctr" rtl="0">
              <a:spcBef>
                <a:spcPts val="0"/>
              </a:spcBef>
              <a:spcAft>
                <a:spcPts val="0"/>
              </a:spcAft>
              <a:buNone/>
            </a:pPr>
            <a:endParaRPr lang="en-US" dirty="0"/>
          </a:p>
          <a:p>
            <a:pPr marL="0" lvl="0" indent="0" algn="ctr" rtl="0">
              <a:spcBef>
                <a:spcPts val="0"/>
              </a:spcBef>
              <a:spcAft>
                <a:spcPts val="0"/>
              </a:spcAft>
              <a:buNone/>
            </a:pPr>
            <a:r>
              <a:rPr lang="en-US" dirty="0"/>
              <a:t>Aniruddha Dhar</a:t>
            </a:r>
            <a:endParaRPr dirty="0"/>
          </a:p>
          <a:p>
            <a:pPr marL="0" lvl="0" indent="0" algn="ctr" rtl="0">
              <a:spcBef>
                <a:spcPts val="0"/>
              </a:spcBef>
              <a:spcAft>
                <a:spcPts val="0"/>
              </a:spcAft>
              <a:buNone/>
            </a:pPr>
            <a:r>
              <a:rPr lang="en" dirty="0"/>
              <a:t>anirudh14.dhar@gmail.com</a:t>
            </a:r>
            <a:endParaRPr dirty="0"/>
          </a:p>
          <a:p>
            <a:pPr marL="0" lvl="0" indent="0" algn="ctr" rtl="0">
              <a:spcBef>
                <a:spcPts val="0"/>
              </a:spcBef>
              <a:spcAft>
                <a:spcPts val="0"/>
              </a:spcAft>
              <a:buNone/>
            </a:pPr>
            <a:r>
              <a:rPr lang="en" dirty="0"/>
              <a:t>+91 669 240 9633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5" name="Google Shape;355;p40"/>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are we working on</a:t>
            </a:r>
            <a:endParaRPr dirty="0"/>
          </a:p>
        </p:txBody>
      </p:sp>
      <p:sp>
        <p:nvSpPr>
          <p:cNvPr id="9" name="Google Shape;350;p40">
            <a:extLst>
              <a:ext uri="{FF2B5EF4-FFF2-40B4-BE49-F238E27FC236}">
                <a16:creationId xmlns:a16="http://schemas.microsoft.com/office/drawing/2014/main" id="{2E96A52B-FA9B-4345-B7A6-6177CC110972}"/>
              </a:ext>
            </a:extLst>
          </p:cNvPr>
          <p:cNvSpPr txBox="1">
            <a:spLocks/>
          </p:cNvSpPr>
          <p:nvPr/>
        </p:nvSpPr>
        <p:spPr>
          <a:xfrm>
            <a:off x="615224" y="1237004"/>
            <a:ext cx="618562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We will restrict our analysis to sales achieved by HyVee retail stores in Iowa</a:t>
            </a:r>
          </a:p>
        </p:txBody>
      </p:sp>
      <p:pic>
        <p:nvPicPr>
          <p:cNvPr id="1030" name="Picture 6">
            <a:extLst>
              <a:ext uri="{FF2B5EF4-FFF2-40B4-BE49-F238E27FC236}">
                <a16:creationId xmlns:a16="http://schemas.microsoft.com/office/drawing/2014/main" id="{5D15E5B4-A1E6-784D-937A-BE9D613D5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048" y="2471760"/>
            <a:ext cx="1913752" cy="1876471"/>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50;p40">
            <a:extLst>
              <a:ext uri="{FF2B5EF4-FFF2-40B4-BE49-F238E27FC236}">
                <a16:creationId xmlns:a16="http://schemas.microsoft.com/office/drawing/2014/main" id="{75B01609-2A9A-9244-A407-A9D2993012C8}"/>
              </a:ext>
            </a:extLst>
          </p:cNvPr>
          <p:cNvSpPr txBox="1">
            <a:spLocks/>
          </p:cNvSpPr>
          <p:nvPr/>
        </p:nvSpPr>
        <p:spPr>
          <a:xfrm>
            <a:off x="615224" y="1706642"/>
            <a:ext cx="5818824" cy="1627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Font typeface="Arial" panose="020B0604020202020204" pitchFamily="34" charset="0"/>
              <a:buChar char="•"/>
            </a:pPr>
            <a:r>
              <a:rPr lang="en-US" dirty="0"/>
              <a:t>The employee-owned Hy-Vee chain is headquartered in Illinois, Iowa and operates retail outlets in locations around mid-western US</a:t>
            </a:r>
          </a:p>
          <a:p>
            <a:pPr marL="285750" indent="-285750" algn="l">
              <a:spcAft>
                <a:spcPts val="400"/>
              </a:spcAft>
              <a:buFont typeface="Arial" panose="020B0604020202020204" pitchFamily="34" charset="0"/>
              <a:buChar char="•"/>
            </a:pPr>
            <a:r>
              <a:rPr lang="en-US" dirty="0"/>
              <a:t>Over 265 grocery stores and drugstores</a:t>
            </a:r>
          </a:p>
          <a:p>
            <a:pPr marL="285750" indent="-285750" algn="l">
              <a:spcAft>
                <a:spcPts val="400"/>
              </a:spcAft>
              <a:buFont typeface="Arial" panose="020B0604020202020204" pitchFamily="34" charset="0"/>
              <a:buChar char="•"/>
            </a:pPr>
            <a:r>
              <a:rPr lang="en-US" dirty="0"/>
              <a:t>Category: Food and Personal Care, Pharmacy</a:t>
            </a:r>
          </a:p>
          <a:p>
            <a:pPr marL="285750" indent="-285750" algn="l">
              <a:spcAft>
                <a:spcPts val="400"/>
              </a:spcAft>
              <a:buFont typeface="Arial" panose="020B0604020202020204" pitchFamily="34" charset="0"/>
              <a:buChar char="•"/>
            </a:pPr>
            <a:r>
              <a:rPr lang="en-US" dirty="0"/>
              <a:t>Revenue: $10.1B (as of December, 2019)</a:t>
            </a:r>
          </a:p>
          <a:p>
            <a:pPr marL="285750" indent="-285750" algn="l">
              <a:spcAft>
                <a:spcPts val="400"/>
              </a:spcAft>
              <a:buFont typeface="Arial" panose="020B0604020202020204" pitchFamily="34" charset="0"/>
              <a:buChar char="•"/>
            </a:pPr>
            <a:r>
              <a:rPr lang="en-US" dirty="0"/>
              <a:t>Employees: 85,000</a:t>
            </a:r>
          </a:p>
          <a:p>
            <a:pPr marL="285750" indent="-285750" algn="l">
              <a:buFont typeface="Arial" panose="020B0604020202020204" pitchFamily="34" charset="0"/>
              <a:buChar char="•"/>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the research plan</a:t>
            </a:r>
            <a:endParaRPr dirty="0"/>
          </a:p>
        </p:txBody>
      </p:sp>
      <p:sp>
        <p:nvSpPr>
          <p:cNvPr id="361" name="Google Shape;361;p41"/>
          <p:cNvSpPr txBox="1">
            <a:spLocks noGrp="1"/>
          </p:cNvSpPr>
          <p:nvPr>
            <p:ph type="body" idx="1"/>
          </p:nvPr>
        </p:nvSpPr>
        <p:spPr>
          <a:xfrm>
            <a:off x="719999" y="1381075"/>
            <a:ext cx="4166325" cy="2562275"/>
          </a:xfrm>
          <a:prstGeom prst="rect">
            <a:avLst/>
          </a:prstGeom>
        </p:spPr>
        <p:txBody>
          <a:bodyPr spcFirstLastPara="1" wrap="square" lIns="91425" tIns="91425" rIns="91425" bIns="91425" anchor="t" anchorCtr="0">
            <a:noAutofit/>
          </a:bodyPr>
          <a:lstStyle/>
          <a:p>
            <a:pPr marL="342900" lvl="0" indent="-342900">
              <a:buClr>
                <a:srgbClr val="273D40"/>
              </a:buClr>
              <a:buSzPct val="90000"/>
              <a:buFont typeface="+mj-lt"/>
              <a:buAutoNum type="arabicPeriod"/>
            </a:pPr>
            <a:r>
              <a:rPr lang="en-US" dirty="0"/>
              <a:t>Perform initial data cleaning to handle inconsistency</a:t>
            </a:r>
          </a:p>
          <a:p>
            <a:pPr marL="342900" lvl="0" indent="-342900">
              <a:buClr>
                <a:srgbClr val="273D40"/>
              </a:buClr>
              <a:buSzPct val="90000"/>
              <a:buFont typeface="+mj-lt"/>
              <a:buAutoNum type="arabicPeriod"/>
            </a:pPr>
            <a:r>
              <a:rPr lang="en-US" dirty="0"/>
              <a:t>Perform data modelling and load HyVee specific records to SQLite database</a:t>
            </a:r>
          </a:p>
          <a:p>
            <a:pPr marL="342900" lvl="0" indent="-342900">
              <a:buClr>
                <a:srgbClr val="273D40"/>
              </a:buClr>
              <a:buSzPct val="90000"/>
              <a:buFont typeface="+mj-lt"/>
              <a:buAutoNum type="arabicPeriod"/>
            </a:pPr>
            <a:r>
              <a:rPr lang="en-US" dirty="0"/>
              <a:t>Store segmentation analysis to determine the most valuable stores in the state</a:t>
            </a:r>
          </a:p>
          <a:p>
            <a:pPr marL="342900" lvl="0" indent="-342900">
              <a:buClr>
                <a:srgbClr val="273D40"/>
              </a:buClr>
              <a:buSzPct val="90000"/>
              <a:buFont typeface="+mj-lt"/>
              <a:buAutoNum type="arabicPeriod"/>
            </a:pPr>
            <a:r>
              <a:rPr lang="en-US" dirty="0"/>
              <a:t>Market basket analysis for the most valuable store</a:t>
            </a:r>
          </a:p>
          <a:p>
            <a:pPr marL="342900" lvl="0" indent="-342900">
              <a:buClr>
                <a:srgbClr val="273D40"/>
              </a:buClr>
              <a:buSzPct val="90000"/>
              <a:buFont typeface="+mj-lt"/>
              <a:buAutoNum type="arabicPeriod"/>
            </a:pPr>
            <a:r>
              <a:rPr lang="en-US" dirty="0"/>
              <a:t>Sales forecasting with time series analysis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2"/>
          <p:cNvSpPr txBox="1">
            <a:spLocks noGrp="1"/>
          </p:cNvSpPr>
          <p:nvPr>
            <p:ph type="subTitle" idx="1"/>
          </p:nvPr>
        </p:nvSpPr>
        <p:spPr>
          <a:xfrm>
            <a:off x="3000411" y="391682"/>
            <a:ext cx="3438452" cy="721586"/>
          </a:xfrm>
          <a:prstGeom prst="rect">
            <a:avLst/>
          </a:prstGeom>
        </p:spPr>
        <p:txBody>
          <a:bodyPr spcFirstLastPara="1" wrap="square" lIns="91425" tIns="91425" rIns="91425" bIns="91425" anchor="t" anchorCtr="0">
            <a:noAutofit/>
          </a:bodyPr>
          <a:lstStyle/>
          <a:p>
            <a:pPr marL="0" indent="0">
              <a:buSzPts val="3600"/>
            </a:pPr>
            <a:r>
              <a:rPr lang="en-US" sz="4000" dirty="0">
                <a:solidFill>
                  <a:schemeClr val="lt2"/>
                </a:solidFill>
                <a:latin typeface="Special Elite"/>
                <a:sym typeface="Special Elite"/>
              </a:rPr>
              <a:t>Our Datastore</a:t>
            </a:r>
            <a:endParaRPr sz="4000" dirty="0">
              <a:solidFill>
                <a:schemeClr val="lt2"/>
              </a:solidFill>
              <a:latin typeface="Special Elite"/>
              <a:sym typeface="Special Elite"/>
            </a:endParaRPr>
          </a:p>
        </p:txBody>
      </p:sp>
      <p:sp>
        <p:nvSpPr>
          <p:cNvPr id="5" name="Rectangle 4">
            <a:extLst>
              <a:ext uri="{FF2B5EF4-FFF2-40B4-BE49-F238E27FC236}">
                <a16:creationId xmlns:a16="http://schemas.microsoft.com/office/drawing/2014/main" id="{F2DBD499-1BDD-7F48-967B-8A8C00CFF0A7}"/>
              </a:ext>
            </a:extLst>
          </p:cNvPr>
          <p:cNvSpPr/>
          <p:nvPr/>
        </p:nvSpPr>
        <p:spPr>
          <a:xfrm>
            <a:off x="3838575" y="1423986"/>
            <a:ext cx="1771649" cy="439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34343"/>
                </a:solidFill>
                <a:latin typeface="Barlow"/>
              </a:rPr>
              <a:t>Product</a:t>
            </a:r>
            <a:br>
              <a:rPr lang="en-US" dirty="0">
                <a:solidFill>
                  <a:srgbClr val="434343"/>
                </a:solidFill>
                <a:latin typeface="Barlow"/>
              </a:rPr>
            </a:br>
            <a:r>
              <a:rPr lang="en-US" sz="800" dirty="0">
                <a:solidFill>
                  <a:srgbClr val="434343"/>
                </a:solidFill>
                <a:latin typeface="Barlow"/>
              </a:rPr>
              <a:t>ProductID</a:t>
            </a:r>
          </a:p>
        </p:txBody>
      </p:sp>
      <p:sp>
        <p:nvSpPr>
          <p:cNvPr id="6" name="Rectangle 5">
            <a:extLst>
              <a:ext uri="{FF2B5EF4-FFF2-40B4-BE49-F238E27FC236}">
                <a16:creationId xmlns:a16="http://schemas.microsoft.com/office/drawing/2014/main" id="{A6D12E51-E7F7-DE4B-AB4E-912323C3F7E1}"/>
              </a:ext>
            </a:extLst>
          </p:cNvPr>
          <p:cNvSpPr/>
          <p:nvPr/>
        </p:nvSpPr>
        <p:spPr>
          <a:xfrm>
            <a:off x="3838575" y="3763565"/>
            <a:ext cx="1762125" cy="455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34343"/>
                </a:solidFill>
                <a:latin typeface="Barlow"/>
              </a:rPr>
              <a:t>Transactions </a:t>
            </a:r>
            <a:r>
              <a:rPr lang="en-US" sz="800" dirty="0">
                <a:solidFill>
                  <a:srgbClr val="434343"/>
                </a:solidFill>
                <a:latin typeface="Barlow"/>
              </a:rPr>
              <a:t>TransactionID</a:t>
            </a:r>
          </a:p>
        </p:txBody>
      </p:sp>
      <p:sp>
        <p:nvSpPr>
          <p:cNvPr id="7" name="Rectangle 6">
            <a:extLst>
              <a:ext uri="{FF2B5EF4-FFF2-40B4-BE49-F238E27FC236}">
                <a16:creationId xmlns:a16="http://schemas.microsoft.com/office/drawing/2014/main" id="{A123C827-1528-A843-A4B1-3CECAF10CC95}"/>
              </a:ext>
            </a:extLst>
          </p:cNvPr>
          <p:cNvSpPr/>
          <p:nvPr/>
        </p:nvSpPr>
        <p:spPr>
          <a:xfrm>
            <a:off x="3838574" y="2035967"/>
            <a:ext cx="1781175" cy="439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34343"/>
                </a:solidFill>
                <a:latin typeface="Barlow"/>
              </a:rPr>
              <a:t>Price</a:t>
            </a:r>
            <a:br>
              <a:rPr lang="en-US" dirty="0">
                <a:solidFill>
                  <a:srgbClr val="434343"/>
                </a:solidFill>
                <a:latin typeface="Barlow"/>
              </a:rPr>
            </a:br>
            <a:r>
              <a:rPr lang="en-US" sz="800" dirty="0">
                <a:solidFill>
                  <a:srgbClr val="434343"/>
                </a:solidFill>
                <a:latin typeface="Barlow"/>
              </a:rPr>
              <a:t>ProductID</a:t>
            </a:r>
          </a:p>
        </p:txBody>
      </p:sp>
      <p:sp>
        <p:nvSpPr>
          <p:cNvPr id="8" name="Rectangle 7">
            <a:extLst>
              <a:ext uri="{FF2B5EF4-FFF2-40B4-BE49-F238E27FC236}">
                <a16:creationId xmlns:a16="http://schemas.microsoft.com/office/drawing/2014/main" id="{AEF8922A-5A34-A64A-88EF-D5170EAD3846}"/>
              </a:ext>
            </a:extLst>
          </p:cNvPr>
          <p:cNvSpPr/>
          <p:nvPr/>
        </p:nvSpPr>
        <p:spPr>
          <a:xfrm>
            <a:off x="3838575" y="2618184"/>
            <a:ext cx="1771649" cy="439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34343"/>
                </a:solidFill>
                <a:latin typeface="Barlow"/>
              </a:rPr>
              <a:t>Vendor</a:t>
            </a:r>
            <a:br>
              <a:rPr lang="en-US" dirty="0">
                <a:solidFill>
                  <a:srgbClr val="434343"/>
                </a:solidFill>
                <a:latin typeface="Barlow"/>
              </a:rPr>
            </a:br>
            <a:r>
              <a:rPr lang="en-US" sz="800" dirty="0">
                <a:solidFill>
                  <a:srgbClr val="434343"/>
                </a:solidFill>
                <a:latin typeface="Barlow"/>
              </a:rPr>
              <a:t>VendorID</a:t>
            </a:r>
          </a:p>
        </p:txBody>
      </p:sp>
      <p:sp>
        <p:nvSpPr>
          <p:cNvPr id="9" name="Rectangle 8">
            <a:extLst>
              <a:ext uri="{FF2B5EF4-FFF2-40B4-BE49-F238E27FC236}">
                <a16:creationId xmlns:a16="http://schemas.microsoft.com/office/drawing/2014/main" id="{E535A299-3306-9643-9D65-9B9BF2A5D125}"/>
              </a:ext>
            </a:extLst>
          </p:cNvPr>
          <p:cNvSpPr/>
          <p:nvPr/>
        </p:nvSpPr>
        <p:spPr>
          <a:xfrm>
            <a:off x="3838575" y="3190875"/>
            <a:ext cx="1762125" cy="455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34343"/>
                </a:solidFill>
                <a:latin typeface="Barlow"/>
              </a:rPr>
              <a:t>Store</a:t>
            </a:r>
            <a:br>
              <a:rPr lang="en-US" dirty="0">
                <a:solidFill>
                  <a:srgbClr val="434343"/>
                </a:solidFill>
                <a:latin typeface="Barlow"/>
              </a:rPr>
            </a:br>
            <a:r>
              <a:rPr lang="en-US" sz="800" dirty="0">
                <a:solidFill>
                  <a:srgbClr val="434343"/>
                </a:solidFill>
                <a:latin typeface="Barlow"/>
              </a:rPr>
              <a:t>StoreID</a:t>
            </a:r>
          </a:p>
        </p:txBody>
      </p:sp>
      <p:cxnSp>
        <p:nvCxnSpPr>
          <p:cNvPr id="11" name="Straight Connector 10">
            <a:extLst>
              <a:ext uri="{FF2B5EF4-FFF2-40B4-BE49-F238E27FC236}">
                <a16:creationId xmlns:a16="http://schemas.microsoft.com/office/drawing/2014/main" id="{28D11E96-2816-1A4F-947D-E8198B76F753}"/>
              </a:ext>
            </a:extLst>
          </p:cNvPr>
          <p:cNvCxnSpPr>
            <a:cxnSpLocks/>
          </p:cNvCxnSpPr>
          <p:nvPr/>
        </p:nvCxnSpPr>
        <p:spPr>
          <a:xfrm flipH="1">
            <a:off x="3590926" y="1643656"/>
            <a:ext cx="9522" cy="2323506"/>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E6E5EBDA-8F38-5D47-8E0D-B7DDA02F5659}"/>
              </a:ext>
            </a:extLst>
          </p:cNvPr>
          <p:cNvCxnSpPr>
            <a:cxnSpLocks/>
            <a:endCxn id="5" idx="1"/>
          </p:cNvCxnSpPr>
          <p:nvPr/>
        </p:nvCxnSpPr>
        <p:spPr>
          <a:xfrm>
            <a:off x="3600448" y="1643655"/>
            <a:ext cx="238127" cy="1"/>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19" name="Straight Connector 18">
            <a:extLst>
              <a:ext uri="{FF2B5EF4-FFF2-40B4-BE49-F238E27FC236}">
                <a16:creationId xmlns:a16="http://schemas.microsoft.com/office/drawing/2014/main" id="{9BBC3BD9-0804-D84B-BDBD-FFBDAE8FD492}"/>
              </a:ext>
            </a:extLst>
          </p:cNvPr>
          <p:cNvCxnSpPr>
            <a:cxnSpLocks/>
          </p:cNvCxnSpPr>
          <p:nvPr/>
        </p:nvCxnSpPr>
        <p:spPr>
          <a:xfrm>
            <a:off x="3600450" y="2243137"/>
            <a:ext cx="238125" cy="0"/>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4C67F36F-3798-FF4C-B38F-30E543A71F44}"/>
              </a:ext>
            </a:extLst>
          </p:cNvPr>
          <p:cNvCxnSpPr>
            <a:cxnSpLocks/>
          </p:cNvCxnSpPr>
          <p:nvPr/>
        </p:nvCxnSpPr>
        <p:spPr>
          <a:xfrm>
            <a:off x="3600450" y="2824162"/>
            <a:ext cx="238125" cy="0"/>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CC580CD4-D9B3-B647-BEA9-86EE251C38C0}"/>
              </a:ext>
            </a:extLst>
          </p:cNvPr>
          <p:cNvCxnSpPr>
            <a:cxnSpLocks/>
          </p:cNvCxnSpPr>
          <p:nvPr/>
        </p:nvCxnSpPr>
        <p:spPr>
          <a:xfrm>
            <a:off x="3600450" y="3395662"/>
            <a:ext cx="238125" cy="0"/>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7B9390C8-1B49-2C4C-9031-7BE5BA327BBC}"/>
              </a:ext>
            </a:extLst>
          </p:cNvPr>
          <p:cNvCxnSpPr>
            <a:cxnSpLocks/>
          </p:cNvCxnSpPr>
          <p:nvPr/>
        </p:nvCxnSpPr>
        <p:spPr>
          <a:xfrm>
            <a:off x="3590925" y="3967162"/>
            <a:ext cx="238125" cy="0"/>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24" name="Straight Connector 23">
            <a:extLst>
              <a:ext uri="{FF2B5EF4-FFF2-40B4-BE49-F238E27FC236}">
                <a16:creationId xmlns:a16="http://schemas.microsoft.com/office/drawing/2014/main" id="{6B694BB7-7291-384B-AFCE-B01C531B2E86}"/>
              </a:ext>
            </a:extLst>
          </p:cNvPr>
          <p:cNvCxnSpPr>
            <a:cxnSpLocks/>
          </p:cNvCxnSpPr>
          <p:nvPr/>
        </p:nvCxnSpPr>
        <p:spPr>
          <a:xfrm>
            <a:off x="3438525" y="2662237"/>
            <a:ext cx="161925" cy="0"/>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26" name="Straight Connector 25">
            <a:extLst>
              <a:ext uri="{FF2B5EF4-FFF2-40B4-BE49-F238E27FC236}">
                <a16:creationId xmlns:a16="http://schemas.microsoft.com/office/drawing/2014/main" id="{46FDEE08-CF3E-264B-9E1A-902CEEA96CFC}"/>
              </a:ext>
            </a:extLst>
          </p:cNvPr>
          <p:cNvCxnSpPr>
            <a:cxnSpLocks/>
          </p:cNvCxnSpPr>
          <p:nvPr/>
        </p:nvCxnSpPr>
        <p:spPr>
          <a:xfrm>
            <a:off x="5619750" y="1624012"/>
            <a:ext cx="238125" cy="0"/>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7F164FBC-3C79-5A49-A043-0F8B66254AE6}"/>
              </a:ext>
            </a:extLst>
          </p:cNvPr>
          <p:cNvCxnSpPr>
            <a:cxnSpLocks/>
          </p:cNvCxnSpPr>
          <p:nvPr/>
        </p:nvCxnSpPr>
        <p:spPr>
          <a:xfrm>
            <a:off x="5619750" y="2243137"/>
            <a:ext cx="238125" cy="0"/>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51B543CF-F998-3143-9664-BC568B8A4FE9}"/>
              </a:ext>
            </a:extLst>
          </p:cNvPr>
          <p:cNvCxnSpPr>
            <a:cxnSpLocks/>
          </p:cNvCxnSpPr>
          <p:nvPr/>
        </p:nvCxnSpPr>
        <p:spPr>
          <a:xfrm>
            <a:off x="5619750" y="2824162"/>
            <a:ext cx="238125" cy="0"/>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29" name="Straight Connector 28">
            <a:extLst>
              <a:ext uri="{FF2B5EF4-FFF2-40B4-BE49-F238E27FC236}">
                <a16:creationId xmlns:a16="http://schemas.microsoft.com/office/drawing/2014/main" id="{06B69CB3-8DBC-D249-8C58-2F40329A7DCB}"/>
              </a:ext>
            </a:extLst>
          </p:cNvPr>
          <p:cNvCxnSpPr>
            <a:cxnSpLocks/>
          </p:cNvCxnSpPr>
          <p:nvPr/>
        </p:nvCxnSpPr>
        <p:spPr>
          <a:xfrm>
            <a:off x="5619750" y="3395662"/>
            <a:ext cx="238125" cy="0"/>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5DE8F446-0EE5-7047-8E58-948EF402485D}"/>
              </a:ext>
            </a:extLst>
          </p:cNvPr>
          <p:cNvCxnSpPr>
            <a:cxnSpLocks/>
          </p:cNvCxnSpPr>
          <p:nvPr/>
        </p:nvCxnSpPr>
        <p:spPr>
          <a:xfrm>
            <a:off x="5610225" y="3967162"/>
            <a:ext cx="238125" cy="0"/>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B3517CB8-ED47-3340-A8C2-8118C5E3CEEC}"/>
              </a:ext>
            </a:extLst>
          </p:cNvPr>
          <p:cNvCxnSpPr>
            <a:cxnSpLocks/>
          </p:cNvCxnSpPr>
          <p:nvPr/>
        </p:nvCxnSpPr>
        <p:spPr>
          <a:xfrm flipH="1">
            <a:off x="5857875" y="1614487"/>
            <a:ext cx="9526" cy="2352674"/>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6B64695B-6516-5041-8D2F-AE208FB5DC2E}"/>
              </a:ext>
            </a:extLst>
          </p:cNvPr>
          <p:cNvCxnSpPr>
            <a:cxnSpLocks/>
          </p:cNvCxnSpPr>
          <p:nvPr/>
        </p:nvCxnSpPr>
        <p:spPr>
          <a:xfrm>
            <a:off x="5867400" y="2700337"/>
            <a:ext cx="161925" cy="0"/>
          </a:xfrm>
          <a:prstGeom prst="line">
            <a:avLst/>
          </a:prstGeom>
          <a:ln w="28575">
            <a:solidFill>
              <a:schemeClr val="bg1">
                <a:lumMod val="75000"/>
              </a:schemeClr>
            </a:solidFill>
          </a:ln>
        </p:spPr>
        <p:style>
          <a:lnRef idx="1">
            <a:schemeClr val="accent5"/>
          </a:lnRef>
          <a:fillRef idx="0">
            <a:schemeClr val="accent5"/>
          </a:fillRef>
          <a:effectRef idx="0">
            <a:schemeClr val="accent5"/>
          </a:effectRef>
          <a:fontRef idx="minor">
            <a:schemeClr val="tx1"/>
          </a:fontRef>
        </p:style>
      </p:cxnSp>
      <p:sp>
        <p:nvSpPr>
          <p:cNvPr id="35" name="Rectangle 34">
            <a:extLst>
              <a:ext uri="{FF2B5EF4-FFF2-40B4-BE49-F238E27FC236}">
                <a16:creationId xmlns:a16="http://schemas.microsoft.com/office/drawing/2014/main" id="{19402B14-6B78-CA47-931E-2CC50D93D6C4}"/>
              </a:ext>
            </a:extLst>
          </p:cNvPr>
          <p:cNvSpPr/>
          <p:nvPr/>
        </p:nvSpPr>
        <p:spPr>
          <a:xfrm>
            <a:off x="6029325" y="2463402"/>
            <a:ext cx="1257299" cy="473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34343"/>
                </a:solidFill>
                <a:latin typeface="Barlow"/>
              </a:rPr>
              <a:t>Sales</a:t>
            </a:r>
            <a:br>
              <a:rPr lang="en-US" dirty="0">
                <a:solidFill>
                  <a:srgbClr val="434343"/>
                </a:solidFill>
                <a:latin typeface="Barlow"/>
              </a:rPr>
            </a:br>
            <a:r>
              <a:rPr lang="en-US" sz="800" dirty="0">
                <a:solidFill>
                  <a:srgbClr val="434343"/>
                </a:solidFill>
                <a:latin typeface="Barlow"/>
              </a:rPr>
              <a:t>ProductID</a:t>
            </a:r>
          </a:p>
        </p:txBody>
      </p:sp>
      <p:sp>
        <p:nvSpPr>
          <p:cNvPr id="32" name="Can 31">
            <a:extLst>
              <a:ext uri="{FF2B5EF4-FFF2-40B4-BE49-F238E27FC236}">
                <a16:creationId xmlns:a16="http://schemas.microsoft.com/office/drawing/2014/main" id="{980CAF9A-BE4C-B145-A2F1-88473DA7A75C}"/>
              </a:ext>
            </a:extLst>
          </p:cNvPr>
          <p:cNvSpPr/>
          <p:nvPr/>
        </p:nvSpPr>
        <p:spPr>
          <a:xfrm>
            <a:off x="2152650" y="2001440"/>
            <a:ext cx="1266825" cy="120729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34343"/>
                </a:solidFill>
                <a:latin typeface="Barlow"/>
                <a:sym typeface="Barlow"/>
              </a:rPr>
              <a:t>Iowa Liquor </a:t>
            </a:r>
          </a:p>
          <a:p>
            <a:pPr algn="ctr"/>
            <a:r>
              <a:rPr lang="en-US" dirty="0">
                <a:solidFill>
                  <a:srgbClr val="434343"/>
                </a:solidFill>
                <a:latin typeface="Barlow"/>
                <a:sym typeface="Barlow"/>
              </a:rPr>
              <a:t>Sales</a:t>
            </a:r>
          </a:p>
          <a:p>
            <a:pPr algn="ctr"/>
            <a:r>
              <a:rPr lang="en-US" dirty="0">
                <a:solidFill>
                  <a:srgbClr val="434343"/>
                </a:solidFill>
                <a:latin typeface="Barlow"/>
                <a:sym typeface="Barlow"/>
              </a:rPr>
              <a:t>Database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8" name="Google Shape;360;p41">
            <a:extLst>
              <a:ext uri="{FF2B5EF4-FFF2-40B4-BE49-F238E27FC236}">
                <a16:creationId xmlns:a16="http://schemas.microsoft.com/office/drawing/2014/main" id="{6F095F48-E1CE-E94D-B559-A4EDD91B5DA0}"/>
              </a:ext>
            </a:extLst>
          </p:cNvPr>
          <p:cNvSpPr txBox="1">
            <a:spLocks noGrp="1"/>
          </p:cNvSpPr>
          <p:nvPr>
            <p:ph type="title"/>
          </p:nvPr>
        </p:nvSpPr>
        <p:spPr>
          <a:xfrm>
            <a:off x="3425100" y="645049"/>
            <a:ext cx="2861400" cy="6884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500" dirty="0"/>
              <a:t>Data Cleaning</a:t>
            </a:r>
            <a:endParaRPr sz="3500" dirty="0"/>
          </a:p>
        </p:txBody>
      </p:sp>
      <p:sp>
        <p:nvSpPr>
          <p:cNvPr id="9" name="Google Shape;361;p41">
            <a:extLst>
              <a:ext uri="{FF2B5EF4-FFF2-40B4-BE49-F238E27FC236}">
                <a16:creationId xmlns:a16="http://schemas.microsoft.com/office/drawing/2014/main" id="{564EAA09-A8DD-534D-ACA4-E1F471AD302B}"/>
              </a:ext>
            </a:extLst>
          </p:cNvPr>
          <p:cNvSpPr txBox="1">
            <a:spLocks/>
          </p:cNvSpPr>
          <p:nvPr/>
        </p:nvSpPr>
        <p:spPr>
          <a:xfrm>
            <a:off x="2158274" y="1600150"/>
            <a:ext cx="5985602" cy="2238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285750" indent="-285750" algn="l">
              <a:spcAft>
                <a:spcPts val="400"/>
              </a:spcAft>
              <a:buClr>
                <a:srgbClr val="273D40"/>
              </a:buClr>
              <a:buSzPct val="90000"/>
              <a:buFont typeface="Arial" panose="020B0604020202020204" pitchFamily="34" charset="0"/>
              <a:buChar char="•"/>
            </a:pPr>
            <a:r>
              <a:rPr lang="en-US" dirty="0"/>
              <a:t>Same category/item number associated with multiple category names/item description</a:t>
            </a:r>
          </a:p>
          <a:p>
            <a:pPr marL="285750" indent="-285750" algn="l">
              <a:spcAft>
                <a:spcPts val="400"/>
              </a:spcAft>
              <a:buClr>
                <a:srgbClr val="273D40"/>
              </a:buClr>
              <a:buSzPct val="90000"/>
              <a:buFont typeface="Arial" panose="020B0604020202020204" pitchFamily="34" charset="0"/>
              <a:buChar char="•"/>
            </a:pPr>
            <a:r>
              <a:rPr lang="en-US" dirty="0"/>
              <a:t>Inconsistency with bottle volume associated with an item</a:t>
            </a:r>
          </a:p>
          <a:p>
            <a:pPr marL="285750" indent="-285750" algn="l">
              <a:spcAft>
                <a:spcPts val="400"/>
              </a:spcAft>
              <a:buClr>
                <a:srgbClr val="273D40"/>
              </a:buClr>
              <a:buSzPct val="90000"/>
              <a:buFont typeface="Arial" panose="020B0604020202020204" pitchFamily="34" charset="0"/>
              <a:buChar char="•"/>
            </a:pPr>
            <a:r>
              <a:rPr lang="en-US" dirty="0"/>
              <a:t>Vendor ID mapped to non-unique names</a:t>
            </a:r>
          </a:p>
          <a:p>
            <a:pPr marL="285750" indent="-285750" algn="l">
              <a:spcAft>
                <a:spcPts val="400"/>
              </a:spcAft>
              <a:buClr>
                <a:srgbClr val="273D40"/>
              </a:buClr>
              <a:buSzPct val="90000"/>
              <a:buFont typeface="Arial" panose="020B0604020202020204" pitchFamily="34" charset="0"/>
              <a:buChar char="•"/>
            </a:pPr>
            <a:r>
              <a:rPr lang="en-US" dirty="0"/>
              <a:t>Same store associated with non-unique location coordinates and store names</a:t>
            </a:r>
          </a:p>
          <a:p>
            <a:pPr marL="285750" indent="-285750" algn="l">
              <a:spcAft>
                <a:spcPts val="400"/>
              </a:spcAft>
              <a:buClr>
                <a:srgbClr val="273D40"/>
              </a:buClr>
              <a:buSzPct val="90000"/>
              <a:buFont typeface="Arial" panose="020B0604020202020204" pitchFamily="34" charset="0"/>
              <a:buChar char="•"/>
            </a:pPr>
            <a:r>
              <a:rPr lang="en-US" dirty="0"/>
              <a:t>Price variation for StateBottleRetail and StateBottleCost across days</a:t>
            </a:r>
          </a:p>
          <a:p>
            <a:pPr marL="285750" indent="-285750" algn="l">
              <a:spcAft>
                <a:spcPts val="400"/>
              </a:spcAft>
              <a:buClr>
                <a:srgbClr val="273D40"/>
              </a:buClr>
              <a:buSzPct val="90000"/>
              <a:buFont typeface="Arial" panose="020B0604020202020204" pitchFamily="34" charset="0"/>
              <a:buChar char="•"/>
            </a:pPr>
            <a:r>
              <a:rPr lang="en-US" dirty="0"/>
              <a:t>Duplicate records in table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txBox="1">
            <a:spLocks noGrp="1"/>
          </p:cNvSpPr>
          <p:nvPr>
            <p:ph type="title"/>
          </p:nvPr>
        </p:nvSpPr>
        <p:spPr>
          <a:xfrm>
            <a:off x="742375" y="2098250"/>
            <a:ext cx="3539100" cy="15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Exploratory Data Analysis</a:t>
            </a:r>
            <a:endParaRPr dirty="0"/>
          </a:p>
        </p:txBody>
      </p:sp>
      <p:sp>
        <p:nvSpPr>
          <p:cNvPr id="337" name="Google Shape;337;p38"/>
          <p:cNvSpPr txBox="1">
            <a:spLocks noGrp="1"/>
          </p:cNvSpPr>
          <p:nvPr>
            <p:ph type="title" idx="2"/>
          </p:nvPr>
        </p:nvSpPr>
        <p:spPr>
          <a:xfrm>
            <a:off x="742375" y="804425"/>
            <a:ext cx="2086500" cy="135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
        <p:nvSpPr>
          <p:cNvPr id="338" name="Google Shape;338;p38"/>
          <p:cNvSpPr txBox="1">
            <a:spLocks noGrp="1"/>
          </p:cNvSpPr>
          <p:nvPr>
            <p:ph type="subTitle" idx="1"/>
          </p:nvPr>
        </p:nvSpPr>
        <p:spPr>
          <a:xfrm>
            <a:off x="742375" y="3611350"/>
            <a:ext cx="3371400" cy="713400"/>
          </a:xfrm>
          <a:prstGeom prst="rect">
            <a:avLst/>
          </a:prstGeom>
        </p:spPr>
        <p:txBody>
          <a:bodyPr spcFirstLastPara="1" wrap="square" lIns="91425" tIns="91425" rIns="91425" bIns="91425" anchor="t" anchorCtr="0">
            <a:noAutofit/>
          </a:bodyPr>
          <a:lstStyle/>
          <a:p>
            <a:pPr marL="0" lvl="0" indent="0"/>
            <a:r>
              <a:rPr lang="en-US" dirty="0"/>
              <a:t>Exploratory data analysis and visualization</a:t>
            </a:r>
          </a:p>
        </p:txBody>
      </p:sp>
    </p:spTree>
    <p:extLst>
      <p:ext uri="{BB962C8B-B14F-4D97-AF65-F5344CB8AC3E}">
        <p14:creationId xmlns:p14="http://schemas.microsoft.com/office/powerpoint/2010/main" val="3499075387"/>
      </p:ext>
    </p:extLst>
  </p:cSld>
  <p:clrMapOvr>
    <a:masterClrMapping/>
  </p:clrMapOvr>
</p:sld>
</file>

<file path=ppt/theme/theme1.xml><?xml version="1.0" encoding="utf-8"?>
<a:theme xmlns:a="http://schemas.openxmlformats.org/drawingml/2006/main" name="Informally Solicited Project Proposal by Slidesgo">
  <a:themeElements>
    <a:clrScheme name="Simple Light">
      <a:dk1>
        <a:srgbClr val="191919"/>
      </a:dk1>
      <a:lt1>
        <a:srgbClr val="FFFFFF"/>
      </a:lt1>
      <a:dk2>
        <a:srgbClr val="595959"/>
      </a:dk2>
      <a:lt2>
        <a:srgbClr val="DA906C"/>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9525</TotalTime>
  <Words>1457</Words>
  <Application>Microsoft Macintosh PowerPoint</Application>
  <PresentationFormat>On-screen Show (16:9)</PresentationFormat>
  <Paragraphs>152</Paragraphs>
  <Slides>40</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Barlow</vt:lpstr>
      <vt:lpstr>Bebas Neue</vt:lpstr>
      <vt:lpstr>Special Elite</vt:lpstr>
      <vt:lpstr>Informally Solicited Project Proposal by Slidesgo</vt:lpstr>
      <vt:lpstr>HyVee Liquor Store Analysis</vt:lpstr>
      <vt:lpstr>About the project</vt:lpstr>
      <vt:lpstr>About the project</vt:lpstr>
      <vt:lpstr>The Dataset</vt:lpstr>
      <vt:lpstr>What are we working on</vt:lpstr>
      <vt:lpstr>What is the research plan</vt:lpstr>
      <vt:lpstr>PowerPoint Presentation</vt:lpstr>
      <vt:lpstr>Data Cleaning</vt:lpstr>
      <vt:lpstr>Exploratory Data Analysis</vt:lpstr>
      <vt:lpstr>Store Distribution Store locations across the state</vt:lpstr>
      <vt:lpstr>Store Distribution Store locations across the state</vt:lpstr>
      <vt:lpstr>Store Lifecycle How long do stores remain operational</vt:lpstr>
      <vt:lpstr>PowerPoint Presentation</vt:lpstr>
      <vt:lpstr>Store Expansion Growth in number of stores over time </vt:lpstr>
      <vt:lpstr>Store Expansion Growth in number of stores over time </vt:lpstr>
      <vt:lpstr>Store Expansion Growth in number of stores over time </vt:lpstr>
      <vt:lpstr>Store Sales Sales recorded by stores over the years</vt:lpstr>
      <vt:lpstr>Store Sales Sales recorded by stores over the years</vt:lpstr>
      <vt:lpstr>Store Sales Sales recorded by stores over the years</vt:lpstr>
      <vt:lpstr>Store Sales Sales recorded by stores over the years</vt:lpstr>
      <vt:lpstr>Store Sales Sales recorded by stores over the years</vt:lpstr>
      <vt:lpstr>Store Vendors Insights into HyVee’s vendors</vt:lpstr>
      <vt:lpstr>Store Vendors Insights into HyVee’s vendors</vt:lpstr>
      <vt:lpstr>Store Inventory Most popular liquor products in stores</vt:lpstr>
      <vt:lpstr>Store Inventory Most popular liquor products in stores</vt:lpstr>
      <vt:lpstr>Store Segmentation</vt:lpstr>
      <vt:lpstr>Store Segmentation Determine the most valuable stores</vt:lpstr>
      <vt:lpstr>Market Basket Analysis</vt:lpstr>
      <vt:lpstr>Market Basket Analysis What items are bought together in the most  popular store?</vt:lpstr>
      <vt:lpstr>Sales Forecast</vt:lpstr>
      <vt:lpstr>Trend Extraction Sales trend in HyVee Des Moines, Douglas over  the years</vt:lpstr>
      <vt:lpstr>Trend Extraction Sales trend in HyVee Des Moines, Douglas over  the years</vt:lpstr>
      <vt:lpstr>ARIMA model Diagnostics from the model results</vt:lpstr>
      <vt:lpstr>ARIMA model Validating the model prediction</vt:lpstr>
      <vt:lpstr>ARIMA model Sales forecast for the store</vt:lpstr>
      <vt:lpstr>Prophet model Sales forecast for the store using prophet package</vt:lpstr>
      <vt:lpstr>Prophet model Sales forecast for all HyVee stores in Iowa</vt:lpstr>
      <vt:lpstr>Conclusion</vt:lpstr>
      <vt:lpstr>Final Thoughts What can we infer from our analysis?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HyVee Liquor Store Analysis</dc:title>
  <cp:lastModifiedBy>Microsoft Office User</cp:lastModifiedBy>
  <cp:revision>90</cp:revision>
  <dcterms:modified xsi:type="dcterms:W3CDTF">2021-10-15T04:07:46Z</dcterms:modified>
</cp:coreProperties>
</file>